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media1.aif" ContentType="audio/unknown"/>
  <Override PartName="/ppt/media/media1.m4a" ContentType="audio/unknown"/>
  <Override PartName="/ppt/media/media1.mov" ContentType="audio/unknown"/>
  <Override PartName="/ppt/media/media2.mov" ContentType="audio/unknown"/>
  <Override PartName="/ppt/media/media3.mov" ContentType="audio/unknown"/>
  <Override PartName="/ppt/media/media4.mov" ContentType="audio/unknown"/>
  <Override PartName="/ppt/media/media5.mov" ContentType="audio/unknown"/>
  <Override PartName="/ppt/media/media6.mov" ContentType="audio/unknown"/>
  <Override PartName="/ppt/media/media7.mov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half" idx="13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half" idx="13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quarter" idx="13"/>
          </p:nvPr>
        </p:nvSpPr>
        <p:spPr>
          <a:xfrm>
            <a:off x="7175500" y="2540000"/>
            <a:ext cx="4102100" cy="615718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half" idx="13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half" idx="13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audio" Target="../media/media1.aif"/><Relationship Id="rId4" Type="http://schemas.microsoft.com/office/2007/relationships/media" Target="../media/media1.aif"/><Relationship Id="rId5" Type="http://schemas.openxmlformats.org/officeDocument/2006/relationships/image" Target="../media/image4.png"/><Relationship Id="rId6" Type="http://schemas.openxmlformats.org/officeDocument/2006/relationships/audio" Target="../media/media1.m4a"/><Relationship Id="rId7" Type="http://schemas.microsoft.com/office/2007/relationships/media" Target="../media/media1.m4a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1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audio" Target="../media/media2.mov"/><Relationship Id="rId4" Type="http://schemas.microsoft.com/office/2007/relationships/media" Target="../media/media2.mov"/><Relationship Id="rId5" Type="http://schemas.openxmlformats.org/officeDocument/2006/relationships/image" Target="../media/image1.tif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audio" Target="../media/media3.mov"/><Relationship Id="rId4" Type="http://schemas.microsoft.com/office/2007/relationships/media" Target="../media/media3.mov"/><Relationship Id="rId5" Type="http://schemas.openxmlformats.org/officeDocument/2006/relationships/image" Target="../media/image1.tif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audio" Target="../media/media4.mov"/><Relationship Id="rId4" Type="http://schemas.microsoft.com/office/2007/relationships/media" Target="../media/media4.mov"/><Relationship Id="rId5" Type="http://schemas.openxmlformats.org/officeDocument/2006/relationships/image" Target="../media/image1.tif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audio" Target="../media/media5.mov"/><Relationship Id="rId4" Type="http://schemas.microsoft.com/office/2007/relationships/media" Target="../media/media5.mov"/><Relationship Id="rId5" Type="http://schemas.openxmlformats.org/officeDocument/2006/relationships/image" Target="../media/image1.tif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audio" Target="../media/media6.mov"/><Relationship Id="rId4" Type="http://schemas.microsoft.com/office/2007/relationships/media" Target="../media/media6.mov"/><Relationship Id="rId5" Type="http://schemas.openxmlformats.org/officeDocument/2006/relationships/image" Target="../media/image1.tif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audio" Target="../media/media7.mov"/><Relationship Id="rId4" Type="http://schemas.microsoft.com/office/2007/relationships/media" Target="../media/media7.mov"/><Relationship Id="rId5" Type="http://schemas.openxmlformats.org/officeDocument/2006/relationships/image" Target="../media/image1.tif"/><Relationship Id="rId6" Type="http://schemas.openxmlformats.org/officeDocument/2006/relationships/image" Target="../media/image41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cale Networks in Debussy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Scale Networks in Debussy</a:t>
            </a:r>
          </a:p>
        </p:txBody>
      </p:sp>
      <p:sp>
        <p:nvSpPr>
          <p:cNvPr id="138" name="Dmitri Tymoczko, Journal of Music Theory 48.2 (2004), pp. 219–94.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Dmitri Tymoczko, </a:t>
            </a:r>
            <a:r>
              <a:rPr i="1"/>
              <a:t>Journal of Music Theory</a:t>
            </a:r>
            <a:r>
              <a:t> 48.2 (2004), pp. 219–94.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4_Pressing_scales.png" descr="4_Pressing_sca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6200" y="1016000"/>
            <a:ext cx="7086600" cy="654212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Pressing scales"/>
          <p:cNvSpPr txBox="1"/>
          <p:nvPr/>
        </p:nvSpPr>
        <p:spPr>
          <a:xfrm>
            <a:off x="4322892" y="8331200"/>
            <a:ext cx="325636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Pressing scales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ressing scale featu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/>
            <a:r>
              <a:t> Pressing scale features</a:t>
            </a:r>
          </a:p>
        </p:txBody>
      </p:sp>
      <p:sp>
        <p:nvSpPr>
          <p:cNvPr id="169" name="Allow construction of tertian harmonies and stepwise melodies…"/>
          <p:cNvSpPr txBox="1"/>
          <p:nvPr>
            <p:ph type="body" idx="1"/>
          </p:nvPr>
        </p:nvSpPr>
        <p:spPr>
          <a:xfrm>
            <a:off x="1435100" y="1485900"/>
            <a:ext cx="10464800" cy="5715000"/>
          </a:xfrm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Allow construction of tertian harmonies and stepwise melodies</a:t>
            </a:r>
          </a:p>
          <a:p>
            <a:pPr>
              <a:defRPr sz="2600"/>
            </a:pPr>
            <a:r>
              <a:t>All set classes formed by superimposing two triads of any quality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Maximal Anhemitonic Scale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/>
            <a:r>
              <a:t> Maximal Anhemitonic Scales:</a:t>
            </a:r>
          </a:p>
        </p:txBody>
      </p:sp>
      <p:sp>
        <p:nvSpPr>
          <p:cNvPr id="172" name="complements of DS se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rPr>
                <a:solidFill>
                  <a:schemeClr val="accent5"/>
                </a:solidFill>
              </a:rPr>
              <a:t>complements</a:t>
            </a:r>
            <a:r>
              <a:t> of DS sets</a:t>
            </a:r>
          </a:p>
          <a:p>
            <a:pPr>
              <a:defRPr sz="2400"/>
            </a:pPr>
            <a:r>
              <a:t>Four that follow DS+ constraint: If the scalar interval between any two notes is one ascending step, then the chromatic interval between them is two or three ascending semitones.</a:t>
            </a:r>
          </a:p>
          <a:p>
            <a:pPr>
              <a:defRPr sz="2400"/>
            </a:pPr>
            <a:r>
              <a:t>diminished 7th chord, 5-25 (02479), 5-34 (02469) dominant 9th pentachord, whole-tone.</a:t>
            </a:r>
          </a:p>
          <a:p>
            <a:pPr>
              <a:defRPr sz="2400"/>
            </a:pPr>
            <a:r>
              <a:rPr>
                <a:solidFill>
                  <a:schemeClr val="accent2"/>
                </a:solidFill>
              </a:rPr>
              <a:t>Three scale types</a:t>
            </a:r>
            <a:r>
              <a:t> manifest DT+: If the scalar interval between any two notes is two ascending steps, then the chromatic interval between them is four or five ascending semitones.</a:t>
            </a:r>
          </a:p>
          <a:p>
            <a:pPr>
              <a:defRPr sz="2400"/>
            </a:pPr>
            <a:r>
              <a:t>In pentatonic, the near fourths are thirds as scale steps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5_diatonic_pentatonic_near_4th.png" descr="5_diatonic_pentatonic_near_4t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5800" y="3022600"/>
            <a:ext cx="9452283" cy="209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calar “Dynamics”: Common-Tone and Voice-Leading Relations Between Scales"/>
          <p:cNvSpPr txBox="1"/>
          <p:nvPr>
            <p:ph type="title"/>
          </p:nvPr>
        </p:nvSpPr>
        <p:spPr>
          <a:xfrm>
            <a:off x="1270000" y="3429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Scalar “Dynamics”: Common-Tone and Voice-Leading Relations Between Scales</a:t>
            </a:r>
          </a:p>
        </p:txBody>
      </p:sp>
      <p:sp>
        <p:nvSpPr>
          <p:cNvPr id="177" name="Maximally smooth voice leading—only a single pitch class moves by only a single semitone…"/>
          <p:cNvSpPr txBox="1"/>
          <p:nvPr>
            <p:ph type="body" idx="1"/>
          </p:nvPr>
        </p:nvSpPr>
        <p:spPr>
          <a:xfrm>
            <a:off x="1270000" y="2336800"/>
            <a:ext cx="10464800" cy="5715000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 Maximally smooth voice leading—only a single pitch class moves by only a single semitone</a:t>
            </a:r>
          </a:p>
          <a:p>
            <a:pPr>
              <a:defRPr sz="2400"/>
            </a:pPr>
            <a:r>
              <a:t>Although using pc set terminology, our concern is scalar entities n conjunction with common-tone and voice-leading properties</a:t>
            </a:r>
          </a:p>
          <a:p>
            <a:pPr>
              <a:defRPr sz="2400"/>
            </a:pPr>
            <a:r>
              <a:t>Diatonic scale and maximal evenness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ommon-tone rel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Common-tone relations</a:t>
            </a:r>
          </a:p>
        </p:txBody>
      </p:sp>
      <p:sp>
        <p:nvSpPr>
          <p:cNvPr id="180" name="If S  and T  are sets, neither of which entirely contains the other as a subset, then they can share at most one note less than the cardinality of the smaller se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44071" indent="-326571">
              <a:defRPr sz="2400"/>
            </a:pPr>
            <a:r>
              <a:t> If S  and T  are sets, neither of which entirely contains the other as a subset, then they can share at most one note less than the cardinality of the smaller set</a:t>
            </a:r>
          </a:p>
          <a:p>
            <a:pPr marL="644071" indent="-326571">
              <a:defRPr sz="2400"/>
            </a:pPr>
            <a:r>
              <a:t> Two sets, not related by inclusion, maximally intersect when they share this maximum number of notes</a:t>
            </a:r>
          </a:p>
          <a:p>
            <a:pPr marL="644071" indent="-326571">
              <a:defRPr sz="2400"/>
            </a:pPr>
            <a:r>
              <a:t> Two set classes maximally intersect if there exist maximally-intersecting members of those two set classes. </a:t>
            </a:r>
          </a:p>
          <a:p>
            <a:pPr marL="644071" indent="-326571">
              <a:defRPr sz="2400"/>
            </a:pPr>
            <a:r>
              <a:t>A set class maximally intersects itself when two distinct forms of that set share all but one of their notes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ommon-tone rel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Common-tone relations</a:t>
            </a:r>
          </a:p>
        </p:txBody>
      </p:sp>
      <p:sp>
        <p:nvSpPr>
          <p:cNvPr id="183" name="Graphs for diatonic and Pressing scales show all possible maximal intersections…"/>
          <p:cNvSpPr txBox="1"/>
          <p:nvPr>
            <p:ph type="body" idx="1"/>
          </p:nvPr>
        </p:nvSpPr>
        <p:spPr>
          <a:xfrm>
            <a:off x="1270000" y="2552700"/>
            <a:ext cx="10464800" cy="5715000"/>
          </a:xfrm>
          <a:prstGeom prst="rect">
            <a:avLst/>
          </a:prstGeom>
        </p:spPr>
        <p:txBody>
          <a:bodyPr/>
          <a:lstStyle/>
          <a:p>
            <a:pPr marL="644071" indent="-326571">
              <a:defRPr sz="2400"/>
            </a:pPr>
            <a:r>
              <a:t>Graphs for diatonic and Pressing scales show all possible maximal intersections</a:t>
            </a:r>
          </a:p>
          <a:p>
            <a:pPr marL="644071" indent="-326571">
              <a:defRPr sz="2400"/>
            </a:pPr>
            <a:r>
              <a:t>T-symmetrical Pressing set classes at top, 5th-based diatonic at bottom, harmonic and acoustic in between</a:t>
            </a:r>
          </a:p>
          <a:p>
            <a:pPr marL="644071" indent="-326571">
              <a:defRPr sz="2400"/>
            </a:pPr>
            <a:r>
              <a:t>Thus acoustic and harmonic mediate between T-symmetrical scales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7_Relations_among_sets.png" descr="7_Relations_among_set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500" y="1003300"/>
            <a:ext cx="10838082" cy="7531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Voice-Leading Between Sca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Voice-Leading Between Scales</a:t>
            </a:r>
          </a:p>
        </p:txBody>
      </p:sp>
      <p:sp>
        <p:nvSpPr>
          <p:cNvPr id="188" name="Pressing diatonic, acoustic and harmonic set classes…"/>
          <p:cNvSpPr txBox="1"/>
          <p:nvPr>
            <p:ph type="body" idx="1"/>
          </p:nvPr>
        </p:nvSpPr>
        <p:spPr>
          <a:xfrm>
            <a:off x="1270000" y="2336800"/>
            <a:ext cx="10464800" cy="5715000"/>
          </a:xfrm>
          <a:prstGeom prst="rect">
            <a:avLst/>
          </a:prstGeom>
        </p:spPr>
        <p:txBody>
          <a:bodyPr/>
          <a:lstStyle/>
          <a:p>
            <a:pPr marL="644071" indent="-326571">
              <a:defRPr sz="2400"/>
            </a:pPr>
            <a:r>
              <a:t>Pressing diatonic, acoustic and harmonic set classes</a:t>
            </a:r>
          </a:p>
          <a:p>
            <a:pPr marL="644071" indent="-326571">
              <a:defRPr sz="2400"/>
            </a:pPr>
            <a:r>
              <a:t>Graph: </a:t>
            </a:r>
          </a:p>
          <a:p>
            <a:pPr lvl="1" marL="1088571" indent="-326571">
              <a:defRPr sz="2400"/>
            </a:pPr>
            <a:r>
              <a:t>1. almost all of the maximally-intersecting collections are linked by maximally-smooth voice leading</a:t>
            </a:r>
          </a:p>
          <a:p>
            <a:pPr lvl="1" marL="1088571" indent="-326571">
              <a:defRPr sz="2400"/>
            </a:pPr>
            <a:r>
              <a:t>2. maximally-smooth voice leadings come in inversionally-related pairs</a:t>
            </a:r>
          </a:p>
          <a:p>
            <a:pPr lvl="1" marL="1088571" indent="-326571">
              <a:defRPr sz="2400"/>
            </a:pPr>
            <a:r>
              <a:t>The entire graph is inversionally symmetrical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8_Maximal_connections_among_diatonic.png" descr="8_Maximal_connections_among_diatoni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7800" y="850900"/>
            <a:ext cx="7051683" cy="703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Maximal connections among the…"/>
          <p:cNvSpPr txBox="1"/>
          <p:nvPr/>
        </p:nvSpPr>
        <p:spPr>
          <a:xfrm>
            <a:off x="1122" y="8020050"/>
            <a:ext cx="11899901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Maximal connections among the </a:t>
            </a:r>
          </a:p>
          <a:p>
            <a:pPr/>
            <a:r>
              <a:t>4 locally diatonic scales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calar tradi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scalar tradition</a:t>
            </a:r>
          </a:p>
        </p:txBody>
      </p:sp>
      <p:sp>
        <p:nvSpPr>
          <p:cNvPr id="141" name="Section I discusses intuitive constraints on scale formation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Section I discusses intuitive constraints on scale formation. </a:t>
            </a:r>
          </a:p>
          <a:p>
            <a:pPr/>
            <a:r>
              <a:t>Section II: techniques of moving between scales based on shared subsets or efficient voice leading.</a:t>
            </a:r>
          </a:p>
          <a:p>
            <a:pPr/>
            <a:r>
              <a:t> Section III applies this framework to the analysis of four of Debussy’s piano pieces.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9_Max_intersections_pressing_scales.png" descr="9_Max_intersections_pressing_sca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1542" y="1231900"/>
            <a:ext cx="9055697" cy="60579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Maximal connections among the…"/>
          <p:cNvSpPr txBox="1"/>
          <p:nvPr/>
        </p:nvSpPr>
        <p:spPr>
          <a:xfrm>
            <a:off x="1122" y="8020050"/>
            <a:ext cx="11899901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Maximal connections among the </a:t>
            </a:r>
          </a:p>
          <a:p>
            <a:pPr/>
            <a:r>
              <a:t>7 Pressing scales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10_Max_intersections_7-note_Pressing_scales-small.png" descr="10_Max_intersections_7-note_Pressing_scales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1207" y="-101600"/>
            <a:ext cx="9747479" cy="9512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cale relations as stacked cub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Scale relations as stacked cubes</a:t>
            </a:r>
          </a:p>
        </p:txBody>
      </p:sp>
      <p:sp>
        <p:nvSpPr>
          <p:cNvPr id="199" name="Tymoczko's 3D geometric lattice of Pressing scales shows collections connected by maximally-smooth voice-leading; each collection is related to three other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1" marL="1088571" indent="-326571">
              <a:defRPr sz="2400"/>
            </a:pPr>
            <a:r>
              <a:t>Tymoczko's 3D geometric lattice of Pressing scales shows collections connected by maximally-smooth voice-leading; each collection is related to three others</a:t>
            </a:r>
          </a:p>
          <a:p>
            <a:pPr lvl="1" marL="1088571" indent="-326571">
              <a:defRPr sz="2400"/>
            </a:pPr>
            <a:r>
              <a:t>Harmonic collections on the </a:t>
            </a:r>
            <a:r>
              <a:rPr>
                <a:solidFill>
                  <a:schemeClr val="accent5"/>
                </a:solidFill>
              </a:rPr>
              <a:t>corners</a:t>
            </a:r>
            <a:r>
              <a:t>; acoustic collections on </a:t>
            </a:r>
            <a:r>
              <a:rPr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rPr>
              <a:t>edges</a:t>
            </a:r>
            <a:r>
              <a:t>, diatonic collections </a:t>
            </a:r>
            <a:r>
              <a:rPr>
                <a:solidFill>
                  <a:schemeClr val="accent2"/>
                </a:solidFill>
              </a:rPr>
              <a:t>within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11_Scale_lattice_pressing_scales.png" descr="11_Scale_lattice_pressing_sca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2427" y="510685"/>
            <a:ext cx="8091656" cy="68961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cale lattice (partial) for 7-note Pressing scales"/>
          <p:cNvSpPr txBox="1"/>
          <p:nvPr/>
        </p:nvSpPr>
        <p:spPr>
          <a:xfrm>
            <a:off x="1122" y="8331199"/>
            <a:ext cx="118999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Scale lattice (partial) for 7-note Pressing scales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12_Cohn_scale_cube.png" descr="12_Cohn_scale_cub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000" y="749300"/>
            <a:ext cx="8091655" cy="640209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Cohn’s scale cube: all 8 scales share D-E-A-B"/>
          <p:cNvSpPr txBox="1"/>
          <p:nvPr/>
        </p:nvSpPr>
        <p:spPr>
          <a:xfrm>
            <a:off x="1122" y="8089899"/>
            <a:ext cx="118999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Cohn’s scale cube: all 8 scales share D-E-A-B</a:t>
            </a:r>
          </a:p>
        </p:txBody>
      </p:sp>
      <p:sp>
        <p:nvSpPr>
          <p:cNvPr id="206" name="G-A-B-C-D-E-F#"/>
          <p:cNvSpPr txBox="1"/>
          <p:nvPr/>
        </p:nvSpPr>
        <p:spPr>
          <a:xfrm>
            <a:off x="174618" y="2857500"/>
            <a:ext cx="3805909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8F00"/>
                </a:solidFill>
              </a:defRPr>
            </a:lvl1pPr>
          </a:lstStyle>
          <a:p>
            <a:pPr/>
            <a:r>
              <a:t>G-A-B-C-D-E-F#</a:t>
            </a:r>
          </a:p>
        </p:txBody>
      </p:sp>
      <p:sp>
        <p:nvSpPr>
          <p:cNvPr id="207" name="C-D-E-F-G-A-B"/>
          <p:cNvSpPr txBox="1"/>
          <p:nvPr/>
        </p:nvSpPr>
        <p:spPr>
          <a:xfrm>
            <a:off x="816148" y="6032500"/>
            <a:ext cx="349441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C-D-E-F-G-A-B</a:t>
            </a:r>
          </a:p>
        </p:txBody>
      </p:sp>
      <p:sp>
        <p:nvSpPr>
          <p:cNvPr id="208" name="C-D-E-F#-G-A-B"/>
          <p:cNvSpPr txBox="1"/>
          <p:nvPr/>
        </p:nvSpPr>
        <p:spPr>
          <a:xfrm>
            <a:off x="822151" y="6032500"/>
            <a:ext cx="3805908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C-D-E-</a:t>
            </a:r>
            <a:r>
              <a:rPr>
                <a:solidFill>
                  <a:srgbClr val="FF2600"/>
                </a:solidFill>
              </a:rPr>
              <a:t>F#</a:t>
            </a:r>
            <a:r>
              <a:t>-G-A-B</a:t>
            </a:r>
          </a:p>
        </p:txBody>
      </p:sp>
      <p:sp>
        <p:nvSpPr>
          <p:cNvPr id="209" name="G#-A-B-C-D-E-F#"/>
          <p:cNvSpPr txBox="1"/>
          <p:nvPr/>
        </p:nvSpPr>
        <p:spPr>
          <a:xfrm>
            <a:off x="174451" y="2857500"/>
            <a:ext cx="4117405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8F00"/>
                </a:solidFill>
              </a:defRPr>
            </a:pPr>
            <a:r>
              <a:rPr>
                <a:solidFill>
                  <a:srgbClr val="FF2600"/>
                </a:solidFill>
              </a:rPr>
              <a:t>G#</a:t>
            </a:r>
            <a:r>
              <a:t>-A-B-C-D-E-F#</a:t>
            </a:r>
          </a:p>
        </p:txBody>
      </p:sp>
      <p:sp>
        <p:nvSpPr>
          <p:cNvPr id="210" name="D-E-F#-G#-A-B-C"/>
          <p:cNvSpPr txBox="1"/>
          <p:nvPr/>
        </p:nvSpPr>
        <p:spPr>
          <a:xfrm>
            <a:off x="2863670" y="342900"/>
            <a:ext cx="4117405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9300"/>
                </a:solidFill>
              </a:defRPr>
            </a:lvl1pPr>
          </a:lstStyle>
          <a:p>
            <a:pPr/>
            <a:r>
              <a:t>D-E-F#-G#-A-B-C</a:t>
            </a:r>
          </a:p>
        </p:txBody>
      </p:sp>
      <p:sp>
        <p:nvSpPr>
          <p:cNvPr id="211" name="D-E-F#-G#-A-B-C#"/>
          <p:cNvSpPr txBox="1"/>
          <p:nvPr/>
        </p:nvSpPr>
        <p:spPr>
          <a:xfrm>
            <a:off x="2879551" y="342900"/>
            <a:ext cx="4428903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9300"/>
                </a:solidFill>
              </a:defRPr>
            </a:pPr>
            <a:r>
              <a:t>D-E-F#-G#-A-B-</a:t>
            </a:r>
            <a:r>
              <a:rPr>
                <a:solidFill>
                  <a:srgbClr val="FF2600"/>
                </a:solidFill>
              </a:rPr>
              <a:t>C#</a:t>
            </a:r>
          </a:p>
        </p:txBody>
      </p:sp>
      <p:sp>
        <p:nvSpPr>
          <p:cNvPr id="212" name="D-E-F#-G-A-B-C"/>
          <p:cNvSpPr txBox="1"/>
          <p:nvPr/>
        </p:nvSpPr>
        <p:spPr>
          <a:xfrm>
            <a:off x="6842118" y="2768600"/>
            <a:ext cx="3805909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9193"/>
                </a:solidFill>
              </a:defRPr>
            </a:lvl1pPr>
          </a:lstStyle>
          <a:p>
            <a:pPr/>
            <a:r>
              <a:t>D-E-F#-G-A-B-C</a:t>
            </a:r>
          </a:p>
        </p:txBody>
      </p:sp>
      <p:sp>
        <p:nvSpPr>
          <p:cNvPr id="213" name="A-B-C#-D-E-F#-G#"/>
          <p:cNvSpPr txBox="1"/>
          <p:nvPr/>
        </p:nvSpPr>
        <p:spPr>
          <a:xfrm>
            <a:off x="8343900" y="571500"/>
            <a:ext cx="4428902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1B93"/>
                </a:solidFill>
              </a:defRPr>
            </a:lvl1pPr>
          </a:lstStyle>
          <a:p>
            <a:pPr/>
            <a:r>
              <a:t>A-B-C#-D-E-F#-G#</a:t>
            </a:r>
          </a:p>
        </p:txBody>
      </p:sp>
      <p:sp>
        <p:nvSpPr>
          <p:cNvPr id="214" name="A-B-C#-D-E-F#-G"/>
          <p:cNvSpPr txBox="1"/>
          <p:nvPr/>
        </p:nvSpPr>
        <p:spPr>
          <a:xfrm>
            <a:off x="8347248" y="571500"/>
            <a:ext cx="4117406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531B93"/>
                </a:solidFill>
              </a:defRPr>
            </a:pPr>
            <a:r>
              <a:t>A-B-C#-D-E-F#-</a:t>
            </a:r>
            <a:r>
              <a:rPr>
                <a:solidFill>
                  <a:srgbClr val="FF2600"/>
                </a:solidFill>
              </a:rPr>
              <a:t>G</a:t>
            </a:r>
          </a:p>
        </p:txBody>
      </p:sp>
      <p:sp>
        <p:nvSpPr>
          <p:cNvPr id="215" name="D-E-F-G-A-B-C#"/>
          <p:cNvSpPr txBox="1"/>
          <p:nvPr/>
        </p:nvSpPr>
        <p:spPr>
          <a:xfrm>
            <a:off x="6845300" y="2781300"/>
            <a:ext cx="3805908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9193"/>
                </a:solidFill>
              </a:defRPr>
            </a:pPr>
            <a:r>
              <a:t>D-E-</a:t>
            </a:r>
            <a:r>
              <a:rPr>
                <a:solidFill>
                  <a:srgbClr val="FF2600"/>
                </a:solidFill>
              </a:rPr>
              <a:t>F</a:t>
            </a:r>
            <a:r>
              <a:t>-G-A-B-C#</a:t>
            </a:r>
          </a:p>
        </p:txBody>
      </p:sp>
      <p:sp>
        <p:nvSpPr>
          <p:cNvPr id="216" name="G#-A-B-C#-D-E-F"/>
          <p:cNvSpPr txBox="1"/>
          <p:nvPr/>
        </p:nvSpPr>
        <p:spPr>
          <a:xfrm>
            <a:off x="8648700" y="4419600"/>
            <a:ext cx="4117405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000"/>
                </a:solidFill>
              </a:defRPr>
            </a:lvl1pPr>
          </a:lstStyle>
          <a:p>
            <a:pPr/>
            <a:r>
              <a:t>G#-A-B-C#-D-E-F</a:t>
            </a:r>
          </a:p>
        </p:txBody>
      </p:sp>
      <p:sp>
        <p:nvSpPr>
          <p:cNvPr id="217" name="G#-A-B-C-D-E-F"/>
          <p:cNvSpPr txBox="1"/>
          <p:nvPr/>
        </p:nvSpPr>
        <p:spPr>
          <a:xfrm>
            <a:off x="8664748" y="4432300"/>
            <a:ext cx="3805908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929000"/>
                </a:solidFill>
              </a:defRPr>
            </a:pPr>
            <a:r>
              <a:t>G#-A-B-</a:t>
            </a:r>
            <a:r>
              <a:rPr>
                <a:solidFill>
                  <a:srgbClr val="FF2600"/>
                </a:solidFill>
              </a:rPr>
              <a:t>C</a:t>
            </a:r>
            <a:r>
              <a:t>-D-E-F</a:t>
            </a:r>
          </a:p>
        </p:txBody>
      </p:sp>
      <p:sp>
        <p:nvSpPr>
          <p:cNvPr id="218" name="A-B-C-D-E-F-G#"/>
          <p:cNvSpPr txBox="1"/>
          <p:nvPr/>
        </p:nvSpPr>
        <p:spPr>
          <a:xfrm>
            <a:off x="5194300" y="3644900"/>
            <a:ext cx="3805908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76D6FF"/>
                </a:solidFill>
              </a:defRPr>
            </a:lvl1pPr>
          </a:lstStyle>
          <a:p>
            <a:pPr/>
            <a:r>
              <a:t>A-B-C-D-E-F-G#</a:t>
            </a:r>
          </a:p>
        </p:txBody>
      </p:sp>
      <p:sp>
        <p:nvSpPr>
          <p:cNvPr id="219" name="A-B-C-D-E-F-G"/>
          <p:cNvSpPr txBox="1"/>
          <p:nvPr/>
        </p:nvSpPr>
        <p:spPr>
          <a:xfrm>
            <a:off x="5223048" y="3644900"/>
            <a:ext cx="349441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76D6FF"/>
                </a:solidFill>
              </a:defRPr>
            </a:pPr>
            <a:r>
              <a:t>A-B-C-D-E-F-</a:t>
            </a:r>
            <a:r>
              <a:rPr>
                <a:solidFill>
                  <a:srgbClr val="FF2600"/>
                </a:solidFill>
              </a:rPr>
              <a:t>G</a:t>
            </a:r>
          </a:p>
        </p:txBody>
      </p:sp>
      <p:sp>
        <p:nvSpPr>
          <p:cNvPr id="220" name="G-A-B-C#-D-E-F"/>
          <p:cNvSpPr txBox="1"/>
          <p:nvPr/>
        </p:nvSpPr>
        <p:spPr>
          <a:xfrm>
            <a:off x="7620000" y="6032500"/>
            <a:ext cx="3805908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F92"/>
                </a:solidFill>
              </a:defRPr>
            </a:lvl1pPr>
          </a:lstStyle>
          <a:p>
            <a:pPr/>
            <a:r>
              <a:t>G-A-B-C#-D-E-F</a:t>
            </a:r>
          </a:p>
        </p:txBody>
      </p:sp>
      <p:sp>
        <p:nvSpPr>
          <p:cNvPr id="221" name="G#-A-B-C#-D-E-F"/>
          <p:cNvSpPr txBox="1"/>
          <p:nvPr/>
        </p:nvSpPr>
        <p:spPr>
          <a:xfrm>
            <a:off x="7616651" y="6019800"/>
            <a:ext cx="4117405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F92"/>
                </a:solidFill>
              </a:defRPr>
            </a:pPr>
            <a:r>
              <a:rPr>
                <a:solidFill>
                  <a:srgbClr val="FF2600"/>
                </a:solidFill>
              </a:rPr>
              <a:t>G#</a:t>
            </a:r>
            <a:r>
              <a:t>-A-B-C#-D-E-F</a:t>
            </a:r>
          </a:p>
        </p:txBody>
      </p:sp>
      <p:sp>
        <p:nvSpPr>
          <p:cNvPr id="222" name="C-D-E-F-G-A-B"/>
          <p:cNvSpPr txBox="1"/>
          <p:nvPr/>
        </p:nvSpPr>
        <p:spPr>
          <a:xfrm>
            <a:off x="812800" y="6032500"/>
            <a:ext cx="349441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C-D-E-F-G-A-B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000" fill="hold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xit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6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xit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4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xit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2" dur="1000" fill="hold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xit" nodeType="click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8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3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xit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xit" nodeType="click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4" dur="1000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Class="entr" nodeType="after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xit" nodeType="click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after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xit" nodeType="clickEffect" presetID="9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0" dur="10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Class="entr" nodeType="afterEffect" presetID="9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5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xit" nodeType="clickEffect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entr" nodeType="after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xit" nodeType="clickEffect" presetID="9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6" dur="100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Class="entr" nodeType="afterEffect" presetID="9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1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Class="exit" nodeType="clickEffec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Class="entr" nodeType="afterEffect" presetSubtype="0" presetID="1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Class="exit" nodeType="clickEffect" presetID="9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2" dur="1000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Class="entr" nodeType="afterEffect" presetID="9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Class="exit" nodeType="clickEffect" presetSubtype="0" presetID="1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Class="entr" nodeType="afterEffect" presetSubtype="0" presetID="1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33"/>
      <p:bldP build="whole" bldLvl="1" animBg="1" rev="0" advAuto="0" spid="215" grpId="19"/>
      <p:bldP build="whole" bldLvl="1" animBg="1" rev="0" advAuto="0" spid="208" grpId="3"/>
      <p:bldP build="whole" bldLvl="1" animBg="1" rev="0" advAuto="0" spid="208" grpId="4"/>
      <p:bldP build="whole" bldLvl="1" animBg="1" rev="0" advAuto="0" spid="215" grpId="20"/>
      <p:bldP build="whole" bldLvl="1" animBg="1" rev="0" advAuto="0" spid="211" grpId="11"/>
      <p:bldP build="whole" bldLvl="1" animBg="1" rev="0" advAuto="0" spid="211" grpId="12"/>
      <p:bldP build="whole" bldLvl="1" animBg="1" rev="0" advAuto="0" spid="219" grpId="31"/>
      <p:bldP build="whole" bldLvl="1" animBg="1" rev="0" advAuto="0" spid="219" grpId="32"/>
      <p:bldP build="whole" bldLvl="1" animBg="1" rev="0" advAuto="0" spid="220" grpId="21"/>
      <p:bldP build="whole" bldLvl="1" animBg="1" rev="0" advAuto="0" spid="209" grpId="7"/>
      <p:bldP build="whole" bldLvl="1" animBg="1" rev="0" advAuto="0" spid="209" grpId="8"/>
      <p:bldP build="whole" bldLvl="1" animBg="1" rev="0" advAuto="0" spid="220" grpId="22"/>
      <p:bldP build="whole" bldLvl="1" animBg="1" rev="0" advAuto="0" spid="212" grpId="18"/>
      <p:bldP build="whole" bldLvl="1" animBg="1" rev="0" advAuto="0" spid="216" grpId="25"/>
      <p:bldP build="whole" bldLvl="1" animBg="1" rev="0" advAuto="0" spid="216" grpId="26"/>
      <p:bldP build="whole" bldLvl="1" animBg="1" rev="0" advAuto="0" spid="212" grpId="17"/>
      <p:bldP build="whole" bldLvl="1" animBg="1" rev="0" advAuto="0" spid="206" grpId="5"/>
      <p:bldP build="whole" bldLvl="1" animBg="1" rev="0" advAuto="0" spid="206" grpId="6"/>
      <p:bldP build="whole" bldLvl="1" animBg="1" rev="0" advAuto="0" spid="213" grpId="13"/>
      <p:bldP build="whole" bldLvl="1" animBg="1" rev="0" advAuto="0" spid="213" grpId="14"/>
      <p:bldP build="whole" bldLvl="1" animBg="1" rev="0" advAuto="0" spid="221" grpId="23"/>
      <p:bldP build="whole" bldLvl="1" animBg="1" rev="0" advAuto="0" spid="210" grpId="9"/>
      <p:bldP build="whole" bldLvl="1" animBg="1" rev="0" advAuto="0" spid="210" grpId="10"/>
      <p:bldP build="whole" bldLvl="1" animBg="1" rev="0" advAuto="0" spid="221" grpId="24"/>
      <p:bldP build="whole" bldLvl="1" animBg="1" rev="0" advAuto="0" spid="217" grpId="27"/>
      <p:bldP build="whole" bldLvl="1" animBg="1" rev="0" advAuto="0" spid="217" grpId="28"/>
      <p:bldP build="whole" bldLvl="1" animBg="1" rev="0" advAuto="0" spid="207" grpId="1"/>
      <p:bldP build="whole" bldLvl="1" animBg="1" rev="0" advAuto="0" spid="207" grpId="2"/>
      <p:bldP build="whole" bldLvl="1" animBg="1" rev="0" advAuto="0" spid="214" grpId="15"/>
      <p:bldP build="whole" bldLvl="1" animBg="1" rev="0" advAuto="0" spid="214" grpId="16"/>
      <p:bldP build="whole" bldLvl="1" animBg="1" rev="0" advAuto="0" spid="218" grpId="29"/>
      <p:bldP build="whole" bldLvl="1" animBg="1" rev="0" advAuto="0" spid="218" grpId="3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cale relations as intertwining stran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Scale relations as intertwining strands</a:t>
            </a:r>
          </a:p>
        </p:txBody>
      </p:sp>
      <p:sp>
        <p:nvSpPr>
          <p:cNvPr id="225" name="diatonic and non-diatonic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1" marL="1088571" indent="-326571">
              <a:defRPr sz="2400"/>
            </a:pPr>
            <a:r>
              <a:t>diatonic and non-diatonic</a:t>
            </a:r>
          </a:p>
          <a:p>
            <a:pPr lvl="1" marL="1088571" indent="-326571">
              <a:defRPr sz="2400"/>
            </a:pPr>
            <a:r>
              <a:t>circle of fifths and a cyclic structure that also involves fifth transposition</a:t>
            </a:r>
          </a:p>
          <a:p>
            <a:pPr lvl="2" marL="1533071" indent="-326571">
              <a:defRPr sz="2400">
                <a:solidFill>
                  <a:srgbClr val="0433FF"/>
                </a:solidFill>
              </a:defRPr>
            </a:pPr>
            <a:r>
              <a:t>G acoustic G-A-B-C#-D-E-F ⟷  </a:t>
            </a:r>
          </a:p>
          <a:p>
            <a:pPr lvl="2" marL="1533071" indent="-326571">
              <a:defRPr sz="2400">
                <a:solidFill>
                  <a:srgbClr val="FF2600"/>
                </a:solidFill>
              </a:defRPr>
            </a:pPr>
            <a:r>
              <a:t>A harm major A-B-C#-D-E-F-</a:t>
            </a:r>
            <a:r>
              <a:rPr>
                <a:solidFill>
                  <a:srgbClr val="FF9300"/>
                </a:solidFill>
              </a:rPr>
              <a:t>G#</a:t>
            </a:r>
            <a:r>
              <a:t> ⟷ </a:t>
            </a:r>
          </a:p>
          <a:p>
            <a:pPr lvl="2" marL="1533071" indent="-326571">
              <a:defRPr sz="2400">
                <a:solidFill>
                  <a:srgbClr val="008F00"/>
                </a:solidFill>
              </a:defRPr>
            </a:pPr>
            <a:r>
              <a:t>A harm minor A-B-</a:t>
            </a:r>
            <a:r>
              <a:rPr>
                <a:solidFill>
                  <a:srgbClr val="FF9300"/>
                </a:solidFill>
              </a:rPr>
              <a:t>C</a:t>
            </a:r>
            <a:r>
              <a:t>-D-E-F-G# ⟷ </a:t>
            </a:r>
          </a:p>
          <a:p>
            <a:pPr lvl="2" marL="1533071" indent="-326571">
              <a:defRPr sz="2400">
                <a:solidFill>
                  <a:srgbClr val="0433FF"/>
                </a:solidFill>
              </a:defRPr>
            </a:pPr>
            <a:r>
              <a:t>D acoustic D-E-</a:t>
            </a:r>
            <a:r>
              <a:rPr>
                <a:solidFill>
                  <a:srgbClr val="FF9300"/>
                </a:solidFill>
              </a:rPr>
              <a:t>F#</a:t>
            </a:r>
            <a:r>
              <a:t>-G#-A-B-C ⟷ </a:t>
            </a:r>
          </a:p>
          <a:p>
            <a:pPr lvl="2" marL="1533071" indent="-326571">
              <a:defRPr sz="2400">
                <a:solidFill>
                  <a:srgbClr val="FF2600"/>
                </a:solidFill>
              </a:defRPr>
            </a:pPr>
            <a:r>
              <a:t>E harm major E-F#-G#-A-B-C-</a:t>
            </a:r>
            <a:r>
              <a:rPr>
                <a:solidFill>
                  <a:srgbClr val="FF9300"/>
                </a:solidFill>
              </a:rPr>
              <a:t>D#</a:t>
            </a:r>
            <a:r>
              <a:t> ⟷ </a:t>
            </a:r>
          </a:p>
          <a:p>
            <a:pPr lvl="2" marL="1533071" indent="-326571">
              <a:defRPr sz="2400">
                <a:solidFill>
                  <a:srgbClr val="009193"/>
                </a:solidFill>
              </a:defRPr>
            </a:pPr>
            <a:r>
              <a:t>E harm minor E-F#-</a:t>
            </a:r>
            <a:r>
              <a:rPr>
                <a:solidFill>
                  <a:srgbClr val="FF9300"/>
                </a:solidFill>
              </a:rPr>
              <a:t>G</a:t>
            </a:r>
            <a:r>
              <a:t>-A-B-C-D#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13_5th-related_nondiatonic_circle.png" descr="13_5th-related_nondiatonic_circ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4700" y="508000"/>
            <a:ext cx="7930882" cy="745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Circle of 5th-related non-diatonic scales"/>
          <p:cNvSpPr txBox="1"/>
          <p:nvPr/>
        </p:nvSpPr>
        <p:spPr>
          <a:xfrm>
            <a:off x="547222" y="8331199"/>
            <a:ext cx="118999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Circle of 5th-related non-diatonic scales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14_Max_intersections_T-symmetry.png" descr="14_Max_intersections_T-symmet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0500" y="0"/>
            <a:ext cx="9143334" cy="370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Maximal intersections involving T-symmetrical scales"/>
          <p:cNvSpPr txBox="1"/>
          <p:nvPr/>
        </p:nvSpPr>
        <p:spPr>
          <a:xfrm>
            <a:off x="661522" y="7467599"/>
            <a:ext cx="118999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Maximal intersections involving T-symmetrical scales</a:t>
            </a:r>
          </a:p>
        </p:txBody>
      </p:sp>
      <p:sp>
        <p:nvSpPr>
          <p:cNvPr id="232" name="Oct I: 124578t e…"/>
          <p:cNvSpPr txBox="1"/>
          <p:nvPr/>
        </p:nvSpPr>
        <p:spPr>
          <a:xfrm>
            <a:off x="1883771" y="3409950"/>
            <a:ext cx="4176675" cy="267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Oct I: </a:t>
            </a:r>
            <a:r>
              <a:rPr>
                <a:solidFill>
                  <a:srgbClr val="FF4013"/>
                </a:solidFill>
              </a:rPr>
              <a:t>1</a:t>
            </a:r>
            <a:r>
              <a:rPr>
                <a:solidFill>
                  <a:srgbClr val="4F7A28"/>
                </a:solidFill>
              </a:rPr>
              <a:t>24</a:t>
            </a:r>
            <a:r>
              <a:rPr>
                <a:solidFill>
                  <a:srgbClr val="E32400"/>
                </a:solidFill>
              </a:rPr>
              <a:t>57</a:t>
            </a:r>
            <a:r>
              <a:rPr>
                <a:solidFill>
                  <a:srgbClr val="4F7A28"/>
                </a:solidFill>
              </a:rPr>
              <a:t>8t</a:t>
            </a:r>
            <a:r>
              <a:t> </a:t>
            </a:r>
            <a:r>
              <a:rPr>
                <a:solidFill>
                  <a:srgbClr val="E32400"/>
                </a:solidFill>
              </a:rPr>
              <a:t>e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Dbac: </a:t>
            </a:r>
            <a:r>
              <a:rPr>
                <a:solidFill>
                  <a:srgbClr val="E32400"/>
                </a:solidFill>
              </a:rPr>
              <a:t>1</a:t>
            </a:r>
            <a:r>
              <a:rPr>
                <a:solidFill>
                  <a:srgbClr val="002E7A"/>
                </a:solidFill>
              </a:rPr>
              <a:t>3</a:t>
            </a:r>
            <a:r>
              <a:rPr>
                <a:solidFill>
                  <a:srgbClr val="FF4013"/>
                </a:solidFill>
              </a:rPr>
              <a:t>57</a:t>
            </a:r>
            <a:r>
              <a:rPr>
                <a:solidFill>
                  <a:srgbClr val="669C35"/>
                </a:solidFill>
              </a:rPr>
              <a:t>8t</a:t>
            </a:r>
            <a:r>
              <a:rPr>
                <a:solidFill>
                  <a:srgbClr val="FF4013"/>
                </a:solidFill>
              </a:rPr>
              <a:t>e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Gac:   </a:t>
            </a:r>
            <a:r>
              <a:rPr>
                <a:solidFill>
                  <a:srgbClr val="E32400"/>
                </a:solidFill>
              </a:rPr>
              <a:t>1</a:t>
            </a:r>
            <a:r>
              <a:rPr>
                <a:solidFill>
                  <a:srgbClr val="4F7A28"/>
                </a:solidFill>
              </a:rPr>
              <a:t>24</a:t>
            </a:r>
            <a:r>
              <a:rPr>
                <a:solidFill>
                  <a:srgbClr val="FF4013"/>
                </a:solidFill>
              </a:rPr>
              <a:t>57</a:t>
            </a:r>
            <a:r>
              <a:rPr>
                <a:solidFill>
                  <a:srgbClr val="002E7A"/>
                </a:solidFill>
              </a:rPr>
              <a:t>9</a:t>
            </a:r>
            <a:r>
              <a:rPr>
                <a:solidFill>
                  <a:srgbClr val="FF4013"/>
                </a:solidFill>
              </a:rPr>
              <a:t>e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WTI:   </a:t>
            </a:r>
            <a:r>
              <a:rPr>
                <a:solidFill>
                  <a:srgbClr val="E32400"/>
                </a:solidFill>
              </a:rPr>
              <a:t>1</a:t>
            </a:r>
            <a:r>
              <a:t> </a:t>
            </a:r>
            <a:r>
              <a:rPr>
                <a:solidFill>
                  <a:srgbClr val="0042AA"/>
                </a:solidFill>
              </a:rPr>
              <a:t>3</a:t>
            </a:r>
            <a:r>
              <a:t> </a:t>
            </a:r>
            <a:r>
              <a:rPr>
                <a:solidFill>
                  <a:srgbClr val="FF4013"/>
                </a:solidFill>
              </a:rPr>
              <a:t>5 7</a:t>
            </a:r>
            <a:r>
              <a:t> </a:t>
            </a:r>
            <a:r>
              <a:rPr>
                <a:solidFill>
                  <a:srgbClr val="002E7A"/>
                </a:solidFill>
              </a:rPr>
              <a:t>9</a:t>
            </a:r>
            <a:r>
              <a:t> </a:t>
            </a:r>
            <a:r>
              <a:rPr>
                <a:solidFill>
                  <a:srgbClr val="FF4013"/>
                </a:solidFill>
              </a:rPr>
              <a:t>e</a:t>
            </a:r>
          </a:p>
        </p:txBody>
      </p:sp>
      <p:sp>
        <p:nvSpPr>
          <p:cNvPr id="233" name="Rectangle"/>
          <p:cNvSpPr/>
          <p:nvPr/>
        </p:nvSpPr>
        <p:spPr>
          <a:xfrm>
            <a:off x="1879600" y="774700"/>
            <a:ext cx="2349500" cy="1206500"/>
          </a:xfrm>
          <a:prstGeom prst="rect">
            <a:avLst/>
          </a:prstGeom>
          <a:ln w="38100">
            <a:solidFill>
              <a:srgbClr val="FF40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34" name="Rectangle"/>
          <p:cNvSpPr/>
          <p:nvPr/>
        </p:nvSpPr>
        <p:spPr>
          <a:xfrm>
            <a:off x="4254500" y="762000"/>
            <a:ext cx="1079500" cy="1206500"/>
          </a:xfrm>
          <a:prstGeom prst="rect">
            <a:avLst/>
          </a:prstGeom>
          <a:ln w="38100">
            <a:solidFill>
              <a:srgbClr val="FF40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35" name="Oct I:124578t e…"/>
          <p:cNvSpPr txBox="1"/>
          <p:nvPr/>
        </p:nvSpPr>
        <p:spPr>
          <a:xfrm>
            <a:off x="3225799" y="3429000"/>
            <a:ext cx="3909442" cy="267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Oct I:</a:t>
            </a:r>
            <a:r>
              <a:rPr>
                <a:solidFill>
                  <a:srgbClr val="4F7A28"/>
                </a:solidFill>
              </a:rPr>
              <a:t>124578t e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Eac:  </a:t>
            </a:r>
            <a:r>
              <a:rPr>
                <a:solidFill>
                  <a:srgbClr val="4F7A28"/>
                </a:solidFill>
              </a:rPr>
              <a:t>1</a:t>
            </a:r>
            <a:r>
              <a:rPr>
                <a:solidFill>
                  <a:srgbClr val="E32400"/>
                </a:solidFill>
              </a:rPr>
              <a:t>24</a:t>
            </a:r>
            <a:r>
              <a:rPr>
                <a:solidFill>
                  <a:srgbClr val="7B219F"/>
                </a:solidFill>
              </a:rPr>
              <a:t> 6 </a:t>
            </a:r>
            <a:r>
              <a:rPr>
                <a:solidFill>
                  <a:srgbClr val="E32400"/>
                </a:solidFill>
              </a:rPr>
              <a:t>8t</a:t>
            </a:r>
            <a:r>
              <a:rPr>
                <a:solidFill>
                  <a:srgbClr val="4F7A28"/>
                </a:solidFill>
              </a:rPr>
              <a:t> e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Bbac:</a:t>
            </a:r>
            <a:r>
              <a:t>0</a:t>
            </a:r>
            <a:r>
              <a:rPr>
                <a:solidFill>
                  <a:srgbClr val="E32400"/>
                </a:solidFill>
              </a:rPr>
              <a:t>24</a:t>
            </a:r>
            <a:r>
              <a:rPr>
                <a:solidFill>
                  <a:srgbClr val="4F7A28"/>
                </a:solidFill>
              </a:rPr>
              <a:t>57</a:t>
            </a:r>
            <a:r>
              <a:rPr>
                <a:solidFill>
                  <a:srgbClr val="E32400"/>
                </a:solidFill>
              </a:rPr>
              <a:t>8t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WTII:</a:t>
            </a:r>
            <a:r>
              <a:rPr>
                <a:solidFill>
                  <a:srgbClr val="7B219F"/>
                </a:solidFill>
              </a:rPr>
              <a:t>02 4 6 8 t</a:t>
            </a:r>
          </a:p>
        </p:txBody>
      </p:sp>
      <p:sp>
        <p:nvSpPr>
          <p:cNvPr id="236" name="Rectangle"/>
          <p:cNvSpPr/>
          <p:nvPr/>
        </p:nvSpPr>
        <p:spPr>
          <a:xfrm>
            <a:off x="5372100" y="787400"/>
            <a:ext cx="1079500" cy="1193800"/>
          </a:xfrm>
          <a:prstGeom prst="rect">
            <a:avLst/>
          </a:prstGeom>
          <a:ln w="38100">
            <a:solidFill>
              <a:srgbClr val="FF40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37" name="Oct I: 124578t e…"/>
          <p:cNvSpPr txBox="1"/>
          <p:nvPr/>
        </p:nvSpPr>
        <p:spPr>
          <a:xfrm>
            <a:off x="5321300" y="3467100"/>
            <a:ext cx="4087597" cy="267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Oct I: </a:t>
            </a:r>
            <a:r>
              <a:rPr>
                <a:solidFill>
                  <a:srgbClr val="4F7A28"/>
                </a:solidFill>
              </a:rPr>
              <a:t>124578t e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Dhm: </a:t>
            </a:r>
            <a:r>
              <a:rPr>
                <a:solidFill>
                  <a:srgbClr val="FF4013"/>
                </a:solidFill>
              </a:rPr>
              <a:t>12</a:t>
            </a:r>
            <a:r>
              <a:rPr>
                <a:solidFill>
                  <a:srgbClr val="4F7A28"/>
                </a:solidFill>
              </a:rPr>
              <a:t>4</a:t>
            </a:r>
            <a:r>
              <a:rPr>
                <a:solidFill>
                  <a:srgbClr val="FF4013"/>
                </a:solidFill>
              </a:rPr>
              <a:t>5</a:t>
            </a:r>
            <a:r>
              <a:rPr>
                <a:solidFill>
                  <a:srgbClr val="4F7A28"/>
                </a:solidFill>
              </a:rPr>
              <a:t>7</a:t>
            </a:r>
            <a:r>
              <a:rPr>
                <a:solidFill>
                  <a:srgbClr val="FFAA00"/>
                </a:solidFill>
              </a:rPr>
              <a:t> 9 </a:t>
            </a:r>
            <a:r>
              <a:rPr>
                <a:solidFill>
                  <a:srgbClr val="FF4013"/>
                </a:solidFill>
              </a:rPr>
              <a:t>t</a:t>
            </a:r>
            <a:r>
              <a:t> 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F#HM:</a:t>
            </a:r>
            <a:r>
              <a:rPr>
                <a:solidFill>
                  <a:srgbClr val="FF4013"/>
                </a:solidFill>
              </a:rPr>
              <a:t>125</a:t>
            </a:r>
            <a:r>
              <a:rPr>
                <a:solidFill>
                  <a:srgbClr val="FFAA00"/>
                </a:solidFill>
              </a:rPr>
              <a:t>6</a:t>
            </a:r>
            <a:r>
              <a:rPr>
                <a:solidFill>
                  <a:srgbClr val="4F7A28"/>
                </a:solidFill>
              </a:rPr>
              <a:t>8</a:t>
            </a:r>
            <a:r>
              <a:rPr>
                <a:solidFill>
                  <a:srgbClr val="FF4013"/>
                </a:solidFill>
              </a:rPr>
              <a:t>t</a:t>
            </a:r>
            <a:r>
              <a:t> </a:t>
            </a:r>
            <a:r>
              <a:rPr>
                <a:solidFill>
                  <a:srgbClr val="4F7A28"/>
                </a:solidFill>
              </a:rPr>
              <a:t>e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HexI:  </a:t>
            </a:r>
            <a:r>
              <a:rPr>
                <a:solidFill>
                  <a:srgbClr val="FFAA00"/>
                </a:solidFill>
              </a:rPr>
              <a:t>12 56 9 t</a:t>
            </a:r>
          </a:p>
        </p:txBody>
      </p:sp>
      <p:sp>
        <p:nvSpPr>
          <p:cNvPr id="238" name="Rectangle"/>
          <p:cNvSpPr/>
          <p:nvPr/>
        </p:nvSpPr>
        <p:spPr>
          <a:xfrm>
            <a:off x="6477000" y="787400"/>
            <a:ext cx="1270000" cy="1206500"/>
          </a:xfrm>
          <a:prstGeom prst="rect">
            <a:avLst/>
          </a:prstGeom>
          <a:ln w="38100">
            <a:solidFill>
              <a:srgbClr val="FF40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39" name="Oct I:124578t e…"/>
          <p:cNvSpPr txBox="1"/>
          <p:nvPr/>
        </p:nvSpPr>
        <p:spPr>
          <a:xfrm>
            <a:off x="6438900" y="3403600"/>
            <a:ext cx="3909441" cy="267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Oct I:</a:t>
            </a:r>
            <a:r>
              <a:rPr>
                <a:solidFill>
                  <a:srgbClr val="4F7A28"/>
                </a:solidFill>
              </a:rPr>
              <a:t>124578t e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Bhm: </a:t>
            </a:r>
            <a:r>
              <a:rPr>
                <a:solidFill>
                  <a:srgbClr val="FF4013"/>
                </a:solidFill>
              </a:rPr>
              <a:t>12</a:t>
            </a:r>
            <a:r>
              <a:rPr>
                <a:solidFill>
                  <a:srgbClr val="4F7A28"/>
                </a:solidFill>
              </a:rPr>
              <a:t>4</a:t>
            </a:r>
            <a:r>
              <a:rPr>
                <a:solidFill>
                  <a:srgbClr val="FFAA00"/>
                </a:solidFill>
              </a:rPr>
              <a:t>6</a:t>
            </a:r>
            <a:r>
              <a:rPr>
                <a:solidFill>
                  <a:srgbClr val="4F7A28"/>
                </a:solidFill>
              </a:rPr>
              <a:t>7</a:t>
            </a:r>
            <a:r>
              <a:rPr>
                <a:solidFill>
                  <a:srgbClr val="FF4013"/>
                </a:solidFill>
              </a:rPr>
              <a:t>t</a:t>
            </a:r>
            <a:r>
              <a:t> </a:t>
            </a:r>
            <a:r>
              <a:rPr>
                <a:solidFill>
                  <a:srgbClr val="4F7A28"/>
                </a:solidFill>
              </a:rPr>
              <a:t>e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EbHM:</a:t>
            </a:r>
            <a:r>
              <a:rPr>
                <a:solidFill>
                  <a:srgbClr val="FF4013"/>
                </a:solidFill>
              </a:rPr>
              <a:t>2</a:t>
            </a:r>
            <a:r>
              <a:t>3</a:t>
            </a:r>
            <a:r>
              <a:rPr>
                <a:solidFill>
                  <a:srgbClr val="FF4013"/>
                </a:solidFill>
              </a:rPr>
              <a:t>5</a:t>
            </a:r>
            <a:r>
              <a:rPr>
                <a:solidFill>
                  <a:srgbClr val="4F7A28"/>
                </a:solidFill>
              </a:rPr>
              <a:t>7</a:t>
            </a:r>
            <a:r>
              <a:t>8</a:t>
            </a:r>
            <a:r>
              <a:rPr>
                <a:solidFill>
                  <a:srgbClr val="FF4013"/>
                </a:solidFill>
              </a:rPr>
              <a:t>t</a:t>
            </a:r>
            <a:r>
              <a:t> </a:t>
            </a:r>
            <a:r>
              <a:rPr>
                <a:solidFill>
                  <a:srgbClr val="4F7A28"/>
                </a:solidFill>
              </a:rPr>
              <a:t>e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HexII: </a:t>
            </a:r>
            <a:r>
              <a:rPr>
                <a:solidFill>
                  <a:srgbClr val="FFAA00"/>
                </a:solidFill>
              </a:rPr>
              <a:t>02 4 6 8 t</a:t>
            </a:r>
          </a:p>
        </p:txBody>
      </p:sp>
      <p:sp>
        <p:nvSpPr>
          <p:cNvPr id="240" name="Rectangle"/>
          <p:cNvSpPr/>
          <p:nvPr/>
        </p:nvSpPr>
        <p:spPr>
          <a:xfrm>
            <a:off x="7734300" y="762000"/>
            <a:ext cx="1397000" cy="1244600"/>
          </a:xfrm>
          <a:prstGeom prst="rect">
            <a:avLst/>
          </a:prstGeom>
          <a:ln w="38100">
            <a:solidFill>
              <a:srgbClr val="FF40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41" name="Oct I: 124578t e…"/>
          <p:cNvSpPr txBox="1"/>
          <p:nvPr/>
        </p:nvSpPr>
        <p:spPr>
          <a:xfrm>
            <a:off x="7708900" y="3403600"/>
            <a:ext cx="4057727" cy="267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Oct I: </a:t>
            </a:r>
            <a:r>
              <a:rPr>
                <a:solidFill>
                  <a:srgbClr val="4F7A28"/>
                </a:solidFill>
              </a:rPr>
              <a:t>124578t e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Abhm: </a:t>
            </a:r>
            <a:r>
              <a:rPr>
                <a:solidFill>
                  <a:srgbClr val="4F7A28"/>
                </a:solidFill>
              </a:rPr>
              <a:t>1</a:t>
            </a:r>
            <a:r>
              <a:rPr>
                <a:solidFill>
                  <a:srgbClr val="006D8F"/>
                </a:solidFill>
              </a:rPr>
              <a:t>3</a:t>
            </a:r>
            <a:r>
              <a:rPr>
                <a:solidFill>
                  <a:srgbClr val="E32400"/>
                </a:solidFill>
              </a:rPr>
              <a:t>478</a:t>
            </a:r>
            <a:r>
              <a:rPr>
                <a:solidFill>
                  <a:srgbClr val="4F7A28"/>
                </a:solidFill>
              </a:rPr>
              <a:t>t</a:t>
            </a:r>
            <a:r>
              <a:t> </a:t>
            </a:r>
            <a:r>
              <a:rPr>
                <a:solidFill>
                  <a:srgbClr val="E32400"/>
                </a:solidFill>
              </a:rPr>
              <a:t>e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CHM: </a:t>
            </a:r>
            <a:r>
              <a:rPr>
                <a:solidFill>
                  <a:srgbClr val="006D8F"/>
                </a:solidFill>
              </a:rPr>
              <a:t>0</a:t>
            </a:r>
            <a:r>
              <a:rPr>
                <a:solidFill>
                  <a:srgbClr val="4F7A28"/>
                </a:solidFill>
              </a:rPr>
              <a:t>2</a:t>
            </a:r>
            <a:r>
              <a:rPr>
                <a:solidFill>
                  <a:srgbClr val="E32400"/>
                </a:solidFill>
              </a:rPr>
              <a:t>4</a:t>
            </a:r>
            <a:r>
              <a:rPr>
                <a:solidFill>
                  <a:srgbClr val="4F7A28"/>
                </a:solidFill>
              </a:rPr>
              <a:t>5</a:t>
            </a:r>
            <a:r>
              <a:rPr>
                <a:solidFill>
                  <a:srgbClr val="E32400"/>
                </a:solidFill>
              </a:rPr>
              <a:t>78</a:t>
            </a:r>
            <a:r>
              <a:t> </a:t>
            </a:r>
            <a:r>
              <a:rPr>
                <a:solidFill>
                  <a:srgbClr val="E32400"/>
                </a:solidFill>
              </a:rPr>
              <a:t>e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HexIII: </a:t>
            </a:r>
            <a:r>
              <a:rPr>
                <a:solidFill>
                  <a:srgbClr val="006D8F"/>
                </a:solidFill>
              </a:rPr>
              <a:t>034 78 e</a:t>
            </a:r>
          </a:p>
        </p:txBody>
      </p:sp>
      <p:sp>
        <p:nvSpPr>
          <p:cNvPr id="242" name="Rectangle"/>
          <p:cNvSpPr/>
          <p:nvPr/>
        </p:nvSpPr>
        <p:spPr>
          <a:xfrm>
            <a:off x="9144000" y="787400"/>
            <a:ext cx="1295400" cy="1155700"/>
          </a:xfrm>
          <a:prstGeom prst="rect">
            <a:avLst/>
          </a:prstGeom>
          <a:ln w="38100">
            <a:solidFill>
              <a:srgbClr val="FF401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43" name="Oct I:  124578 t e…"/>
          <p:cNvSpPr txBox="1"/>
          <p:nvPr/>
        </p:nvSpPr>
        <p:spPr>
          <a:xfrm>
            <a:off x="8293100" y="3403600"/>
            <a:ext cx="5105400" cy="267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Oct I:  </a:t>
            </a:r>
            <a:r>
              <a:rPr>
                <a:solidFill>
                  <a:srgbClr val="4F7A28"/>
                </a:solidFill>
              </a:rPr>
              <a:t>124578 t e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Fhm:   </a:t>
            </a:r>
            <a:r>
              <a:rPr>
                <a:solidFill>
                  <a:srgbClr val="A77B00"/>
                </a:solidFill>
              </a:rPr>
              <a:t>0</a:t>
            </a:r>
            <a:r>
              <a:rPr>
                <a:solidFill>
                  <a:srgbClr val="E32400"/>
                </a:solidFill>
              </a:rPr>
              <a:t>145</a:t>
            </a:r>
            <a:r>
              <a:rPr>
                <a:solidFill>
                  <a:srgbClr val="4F7A28"/>
                </a:solidFill>
              </a:rPr>
              <a:t>7</a:t>
            </a:r>
            <a:r>
              <a:rPr>
                <a:solidFill>
                  <a:srgbClr val="E32400"/>
                </a:solidFill>
              </a:rPr>
              <a:t>8</a:t>
            </a:r>
            <a:r>
              <a:t> </a:t>
            </a:r>
            <a:r>
              <a:rPr>
                <a:solidFill>
                  <a:srgbClr val="4F7A28"/>
                </a:solidFill>
              </a:rPr>
              <a:t>t</a:t>
            </a:r>
            <a:r>
              <a:t> 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AHM:   </a:t>
            </a:r>
            <a:r>
              <a:rPr>
                <a:solidFill>
                  <a:srgbClr val="E32400"/>
                </a:solidFill>
              </a:rPr>
              <a:t>1</a:t>
            </a:r>
            <a:r>
              <a:rPr>
                <a:solidFill>
                  <a:srgbClr val="4F7A28"/>
                </a:solidFill>
              </a:rPr>
              <a:t>2</a:t>
            </a:r>
            <a:r>
              <a:rPr>
                <a:solidFill>
                  <a:srgbClr val="E32400"/>
                </a:solidFill>
              </a:rPr>
              <a:t>458</a:t>
            </a:r>
            <a:r>
              <a:t> </a:t>
            </a:r>
            <a:r>
              <a:rPr>
                <a:solidFill>
                  <a:srgbClr val="A77B00"/>
                </a:solidFill>
              </a:rPr>
              <a:t>9</a:t>
            </a:r>
            <a:r>
              <a:t> </a:t>
            </a:r>
            <a:r>
              <a:rPr>
                <a:solidFill>
                  <a:srgbClr val="4F7A28"/>
                </a:solidFill>
              </a:rPr>
              <a:t>e</a:t>
            </a:r>
          </a:p>
          <a:p>
            <a:pPr algn="l">
              <a:defRPr>
                <a:latin typeface="Optima"/>
                <a:ea typeface="Optima"/>
                <a:cs typeface="Optima"/>
                <a:sym typeface="Optima"/>
              </a:defRPr>
            </a:pPr>
            <a:r>
              <a:t>HexIV: </a:t>
            </a:r>
            <a:r>
              <a:rPr>
                <a:solidFill>
                  <a:srgbClr val="A77B00"/>
                </a:solidFill>
              </a:rPr>
              <a:t>01 45 89</a:t>
            </a:r>
          </a:p>
        </p:txBody>
      </p:sp>
      <p:sp>
        <p:nvSpPr>
          <p:cNvPr id="244" name="OCT I=1,2; OCT II=2,3; OCT III=0,1"/>
          <p:cNvSpPr txBox="1"/>
          <p:nvPr/>
        </p:nvSpPr>
        <p:spPr>
          <a:xfrm>
            <a:off x="2929833" y="8655050"/>
            <a:ext cx="714513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OCT I=1,2; OCT II=2,3; OCT III=0,1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xit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xit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xit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xit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xit" nodeType="after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after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after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3" grpId="1"/>
      <p:bldP build="whole" bldLvl="1" animBg="1" rev="0" advAuto="0" spid="233" grpId="3"/>
      <p:bldP build="whole" bldLvl="1" animBg="1" rev="0" advAuto="0" spid="234" grpId="5"/>
      <p:bldP build="whole" bldLvl="1" animBg="1" rev="0" advAuto="0" spid="236" grpId="9"/>
      <p:bldP build="whole" bldLvl="1" animBg="1" rev="0" advAuto="0" spid="234" grpId="8"/>
      <p:bldP build="whole" bldLvl="1" animBg="1" rev="0" advAuto="0" spid="236" grpId="11"/>
      <p:bldP build="whole" bldLvl="1" animBg="1" rev="0" advAuto="0" spid="239" grpId="14"/>
      <p:bldP build="whole" bldLvl="1" animBg="1" rev="0" advAuto="0" spid="239" grpId="15"/>
      <p:bldP build="whole" bldLvl="1" animBg="1" rev="0" advAuto="0" spid="237" grpId="10"/>
      <p:bldP build="whole" bldLvl="1" animBg="1" rev="0" advAuto="0" spid="237" grpId="12"/>
      <p:bldP build="whole" bldLvl="1" animBg="1" rev="0" advAuto="0" spid="235" grpId="6"/>
      <p:bldP build="whole" bldLvl="1" animBg="1" rev="0" advAuto="0" spid="235" grpId="7"/>
      <p:bldP build="whole" bldLvl="1" animBg="1" rev="0" advAuto="0" spid="241" grpId="18"/>
      <p:bldP build="whole" bldLvl="1" animBg="1" rev="0" advAuto="0" spid="238" grpId="13"/>
      <p:bldP build="whole" bldLvl="1" animBg="1" rev="0" advAuto="0" spid="241" grpId="21"/>
      <p:bldP build="whole" bldLvl="1" animBg="1" rev="0" advAuto="0" spid="238" grpId="16"/>
      <p:bldP build="whole" bldLvl="1" animBg="1" rev="0" advAuto="0" spid="243" grpId="22"/>
      <p:bldP build="whole" bldLvl="1" animBg="1" rev="0" advAuto="0" spid="232" grpId="2"/>
      <p:bldP build="whole" bldLvl="1" animBg="1" rev="0" advAuto="0" spid="232" grpId="4"/>
      <p:bldP build="whole" bldLvl="1" animBg="1" rev="0" advAuto="0" spid="242" grpId="19"/>
      <p:bldP build="whole" bldLvl="1" animBg="1" rev="0" advAuto="0" spid="240" grpId="17"/>
      <p:bldP build="whole" bldLvl="1" animBg="1" rev="0" advAuto="0" spid="240" grpId="2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Debussy’s music: why scalar analysi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Debussy’s music: why scalar analysis?</a:t>
            </a:r>
          </a:p>
        </p:txBody>
      </p:sp>
      <p:sp>
        <p:nvSpPr>
          <p:cNvPr id="247" name="1. Debussy uses only diatonic, pentatonic, acoustic &amp; whole-tone…"/>
          <p:cNvSpPr txBox="1"/>
          <p:nvPr>
            <p:ph type="body" idx="1"/>
          </p:nvPr>
        </p:nvSpPr>
        <p:spPr>
          <a:xfrm>
            <a:off x="1270000" y="2489200"/>
            <a:ext cx="10464800" cy="5715000"/>
          </a:xfrm>
          <a:prstGeom prst="rect">
            <a:avLst/>
          </a:prstGeom>
        </p:spPr>
        <p:txBody>
          <a:bodyPr/>
          <a:lstStyle/>
          <a:p>
            <a:pPr lvl="1" marL="1088571" indent="-326571">
              <a:defRPr sz="2400"/>
            </a:pPr>
            <a:r>
              <a:t>1. Debussy uses only diatonic, pentatonic, acoustic &amp; whole-tone</a:t>
            </a:r>
          </a:p>
          <a:p>
            <a:pPr lvl="1" marL="1088571" indent="-326571">
              <a:defRPr sz="2400"/>
            </a:pPr>
            <a:r>
              <a:t>2. these scales are familiar</a:t>
            </a:r>
          </a:p>
          <a:p>
            <a:pPr lvl="1" marL="1088571" indent="-326571">
              <a:defRPr sz="2400"/>
            </a:pPr>
            <a:r>
              <a:t>3. Debussy uses these scales in a limited number of modes</a:t>
            </a:r>
          </a:p>
          <a:p>
            <a:pPr lvl="1" marL="1088571" indent="-326571">
              <a:defRPr sz="2400"/>
            </a:pPr>
            <a:r>
              <a:t>4. Debussy changes scales slowly</a:t>
            </a:r>
          </a:p>
          <a:p>
            <a:pPr lvl="1" marL="1088571" indent="-326571">
              <a:defRPr sz="2400"/>
            </a:pPr>
            <a:r>
              <a:t>5. Debussy uses scales melodically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Les Collines d’Anacapr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Les Collines d’Anacapri</a:t>
            </a:r>
          </a:p>
        </p:txBody>
      </p:sp>
      <p:sp>
        <p:nvSpPr>
          <p:cNvPr id="250" name="three thematic ideas:…"/>
          <p:cNvSpPr txBox="1"/>
          <p:nvPr>
            <p:ph type="body" idx="1"/>
          </p:nvPr>
        </p:nvSpPr>
        <p:spPr>
          <a:xfrm>
            <a:off x="1270000" y="2400300"/>
            <a:ext cx="10464800" cy="5715000"/>
          </a:xfrm>
          <a:prstGeom prst="rect">
            <a:avLst/>
          </a:prstGeom>
        </p:spPr>
        <p:txBody>
          <a:bodyPr/>
          <a:lstStyle/>
          <a:p>
            <a:pPr lvl="1" marL="1088571" indent="-326571">
              <a:defRPr sz="2400"/>
            </a:pPr>
            <a:r>
              <a:t>three thematic ideas: </a:t>
            </a:r>
          </a:p>
          <a:p>
            <a:pPr lvl="2" marL="1533071" indent="-326571">
              <a:defRPr sz="2400"/>
            </a:pPr>
            <a:r>
              <a:t>a rising pentatonic figure; </a:t>
            </a:r>
          </a:p>
          <a:p>
            <a:pPr lvl="2" marL="1533071" indent="-326571">
              <a:defRPr sz="2400"/>
            </a:pPr>
            <a:r>
              <a:t>a descending scale fragment touching on six notes of the diatonic scale;</a:t>
            </a:r>
          </a:p>
          <a:p>
            <a:pPr lvl="2" marL="1533071" indent="-326571">
              <a:defRPr sz="2400"/>
            </a:pPr>
            <a:r>
              <a:t>melody that starts with a six-note diatonic scale-fragment and ends by emphasizing the “black-note” pentatonic scale.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2_Fetes.png" descr="2_Fet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0100" y="1866900"/>
            <a:ext cx="11391900" cy="467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hree scales from Fetes"/>
          <p:cNvSpPr txBox="1"/>
          <p:nvPr/>
        </p:nvSpPr>
        <p:spPr>
          <a:xfrm>
            <a:off x="3385145" y="8331200"/>
            <a:ext cx="5131855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three scales from Fetes</a:t>
            </a:r>
          </a:p>
        </p:txBody>
      </p:sp>
      <p:pic>
        <p:nvPicPr>
          <p:cNvPr id="145" name="fetes, 1-8.aif" descr="fetes, 1-8.aif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260280" y="1171326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fetes_12-13.m4a" descr="fetes_12-13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070969" y="724291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163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87999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46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15_Debussy-opening_Les_Collines-small.png" descr="15_Debussy-opening_Les_Collines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758974"/>
            <a:ext cx="11252200" cy="6925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15_Les_Collines_opening.mov" descr="15_Les_Collines_opening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768600" y="80772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07998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he first 61 mm. rarely depart from the tonic B majo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The first 61 mm. rarely depart from the tonic B major</a:t>
            </a:r>
          </a:p>
          <a:p>
            <a:pPr>
              <a:defRPr sz="2400"/>
            </a:pPr>
            <a:r>
              <a:t>mm. 24–29 present A–Bb–C–Db–Eb–F#, common to Bb harmonic minor and Octatonic  III (OCT</a:t>
            </a:r>
            <a:r>
              <a:rPr sz="2000"/>
              <a:t>0,1</a:t>
            </a:r>
            <a:r>
              <a:t>)</a:t>
            </a:r>
          </a:p>
          <a:p>
            <a:pPr>
              <a:defRPr sz="2400"/>
            </a:pPr>
            <a:r>
              <a:t>mm. 46 and 51 chromatic passing notes.</a:t>
            </a:r>
          </a:p>
          <a:p>
            <a:pPr>
              <a:defRPr sz="2400"/>
            </a:pPr>
            <a:r>
              <a:t>These thematic ideas absent from mm. 24–61, but return in the last third of the piece, are detached B major set in the context of new scales.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16_Debussy-reharm_Les_Collines-small.png" descr="16_Debussy-reharm_Les_Collines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300" y="990600"/>
            <a:ext cx="10990825" cy="7531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Oval" descr="Oval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86700" y="3111499"/>
            <a:ext cx="749301" cy="622301"/>
          </a:xfrm>
          <a:prstGeom prst="rect">
            <a:avLst/>
          </a:prstGeom>
        </p:spPr>
      </p:pic>
      <p:pic>
        <p:nvPicPr>
          <p:cNvPr id="260" name="Rounded Rectangle" descr="Rounded Rectangl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0300" y="1435100"/>
            <a:ext cx="1092200" cy="622300"/>
          </a:xfrm>
          <a:prstGeom prst="rect">
            <a:avLst/>
          </a:prstGeom>
        </p:spPr>
      </p:pic>
      <p:pic>
        <p:nvPicPr>
          <p:cNvPr id="262" name="Rounded Rectangle" descr="Rounded Rectangl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0300" y="3594100"/>
            <a:ext cx="1092200" cy="622300"/>
          </a:xfrm>
          <a:prstGeom prst="rect">
            <a:avLst/>
          </a:prstGeom>
        </p:spPr>
      </p:pic>
      <p:pic>
        <p:nvPicPr>
          <p:cNvPr id="264" name="Oval" descr="Oval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01400" y="2971800"/>
            <a:ext cx="850900" cy="889001"/>
          </a:xfrm>
          <a:prstGeom prst="rect">
            <a:avLst/>
          </a:prstGeom>
        </p:spPr>
      </p:pic>
      <p:pic>
        <p:nvPicPr>
          <p:cNvPr id="266" name="Rectangle" descr="Rectangl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46300" y="1511300"/>
            <a:ext cx="749300" cy="482600"/>
          </a:xfrm>
          <a:prstGeom prst="rect">
            <a:avLst/>
          </a:prstGeom>
        </p:spPr>
      </p:pic>
      <p:pic>
        <p:nvPicPr>
          <p:cNvPr id="268" name="Rectangle" descr="Rectangl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62400" y="1511300"/>
            <a:ext cx="749300" cy="482600"/>
          </a:xfrm>
          <a:prstGeom prst="rect">
            <a:avLst/>
          </a:prstGeom>
        </p:spPr>
      </p:pic>
      <p:pic>
        <p:nvPicPr>
          <p:cNvPr id="270" name="Rectangle" descr="Rectangl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46300" y="3670300"/>
            <a:ext cx="749300" cy="482600"/>
          </a:xfrm>
          <a:prstGeom prst="rect">
            <a:avLst/>
          </a:prstGeom>
        </p:spPr>
      </p:pic>
      <p:pic>
        <p:nvPicPr>
          <p:cNvPr id="272" name="Rectangle" descr="Rectangl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87700" y="3663950"/>
            <a:ext cx="749300" cy="482600"/>
          </a:xfrm>
          <a:prstGeom prst="rect">
            <a:avLst/>
          </a:prstGeom>
        </p:spPr>
      </p:pic>
      <p:pic>
        <p:nvPicPr>
          <p:cNvPr id="274" name="Rectangle" descr="Rectangl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280400" y="5118100"/>
            <a:ext cx="2781300" cy="749300"/>
          </a:xfrm>
          <a:prstGeom prst="rect">
            <a:avLst/>
          </a:prstGeom>
        </p:spPr>
      </p:pic>
      <p:pic>
        <p:nvPicPr>
          <p:cNvPr id="276" name="Rounded Rectangle" descr="Rounded Rectangl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0300" y="5321300"/>
            <a:ext cx="1143000" cy="635000"/>
          </a:xfrm>
          <a:prstGeom prst="rect">
            <a:avLst/>
          </a:prstGeom>
        </p:spPr>
      </p:pic>
      <p:pic>
        <p:nvPicPr>
          <p:cNvPr id="278" name="Rectangle" descr="Rectangl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29300" y="5613400"/>
            <a:ext cx="749300" cy="482600"/>
          </a:xfrm>
          <a:prstGeom prst="rect">
            <a:avLst/>
          </a:prstGeom>
        </p:spPr>
      </p:pic>
      <p:pic>
        <p:nvPicPr>
          <p:cNvPr id="280" name="Rectangle" descr="Rectangl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166100" y="5765800"/>
            <a:ext cx="749300" cy="482600"/>
          </a:xfrm>
          <a:prstGeom prst="rect">
            <a:avLst/>
          </a:prstGeom>
        </p:spPr>
      </p:pic>
      <p:pic>
        <p:nvPicPr>
          <p:cNvPr id="282" name="Oval" descr="Oval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991100" y="7238999"/>
            <a:ext cx="774701" cy="609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" grpId="5"/>
      <p:bldP build="whole" bldLvl="1" animBg="1" rev="0" advAuto="0" spid="272" grpId="6"/>
      <p:bldP build="whole" bldLvl="1" animBg="1" rev="0" advAuto="0" spid="264" grpId="3"/>
      <p:bldP build="whole" bldLvl="1" animBg="1" rev="0" advAuto="0" spid="262" grpId="4"/>
      <p:bldP build="whole" bldLvl="1" animBg="1" rev="0" advAuto="0" spid="274" grpId="7"/>
      <p:bldP build="whole" bldLvl="1" animBg="1" rev="0" advAuto="0" spid="258" grpId="2"/>
      <p:bldP build="whole" bldLvl="1" animBg="1" rev="0" advAuto="0" spid="282" grpId="9"/>
      <p:bldP build="whole" bldLvl="1" animBg="1" rev="0" advAuto="0" spid="260" grpId="1"/>
      <p:bldP build="whole" bldLvl="1" animBg="1" rev="0" advAuto="0" spid="276" grpId="8"/>
      <p:bldP build="whole" bldLvl="1" animBg="1" rev="0" advAuto="0" spid="278" grpId="10"/>
      <p:bldP build="whole" bldLvl="1" animBg="1" rev="0" advAuto="0" spid="280" grpId="1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17_Scales_in_Les_Collines.png" descr="17_Scales_in_Les_Collin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5400"/>
            <a:ext cx="8991600" cy="7597672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four of the six scales maximally intersecting the tonic B major in “Les Collines d’Anacapri”"/>
          <p:cNvSpPr txBox="1"/>
          <p:nvPr/>
        </p:nvSpPr>
        <p:spPr>
          <a:xfrm>
            <a:off x="1122" y="8261350"/>
            <a:ext cx="129921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four of the six scales maximally intersecting the tonic B major in “Les Collines d’Anacapri”</a:t>
            </a:r>
          </a:p>
        </p:txBody>
      </p:sp>
      <p:sp>
        <p:nvSpPr>
          <p:cNvPr id="287" name="1. note that this is centered,"/>
          <p:cNvSpPr txBox="1"/>
          <p:nvPr/>
        </p:nvSpPr>
        <p:spPr>
          <a:xfrm>
            <a:off x="6109822" y="279400"/>
            <a:ext cx="58674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>
                <a:solidFill>
                  <a:srgbClr val="E32400"/>
                </a:solidFill>
              </a:defRPr>
            </a:lvl1pPr>
          </a:lstStyle>
          <a:p>
            <a:pPr/>
            <a:r>
              <a:t>1.	note that this is centered,</a:t>
            </a:r>
          </a:p>
        </p:txBody>
      </p:sp>
      <p:sp>
        <p:nvSpPr>
          <p:cNvPr id="288" name="2. this central collection also serves as a stable tonic scale."/>
          <p:cNvSpPr txBox="1"/>
          <p:nvPr/>
        </p:nvSpPr>
        <p:spPr>
          <a:xfrm>
            <a:off x="5994400" y="279400"/>
            <a:ext cx="70358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>
                <a:solidFill>
                  <a:srgbClr val="E32400"/>
                </a:solidFill>
              </a:defRPr>
            </a:lvl1pPr>
          </a:lstStyle>
          <a:p>
            <a:pPr/>
            <a:r>
              <a:t>2.	this central collection also serves as a stable tonic scale.</a:t>
            </a:r>
          </a:p>
        </p:txBody>
      </p:sp>
      <p:sp>
        <p:nvSpPr>
          <p:cNvPr id="289" name="3. the scales are presented with different degrees of explicitness.…"/>
          <p:cNvSpPr txBox="1"/>
          <p:nvPr/>
        </p:nvSpPr>
        <p:spPr>
          <a:xfrm>
            <a:off x="6502400" y="323850"/>
            <a:ext cx="6007100" cy="478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E32400"/>
                </a:solidFill>
              </a:defRPr>
            </a:pPr>
            <a:r>
              <a:t>3.	the scales are presented with different degrees of explicitness. </a:t>
            </a:r>
          </a:p>
          <a:p>
            <a:pPr algn="l">
              <a:defRPr sz="3600">
                <a:solidFill>
                  <a:srgbClr val="E32400"/>
                </a:solidFill>
              </a:defRPr>
            </a:pPr>
          </a:p>
          <a:p>
            <a:pPr algn="l">
              <a:defRPr sz="3600">
                <a:solidFill>
                  <a:srgbClr val="E32400"/>
                </a:solidFill>
              </a:defRPr>
            </a:pPr>
            <a:r>
              <a:t>Diatonic and acoustic scales are complete, but harmonic major</a:t>
            </a:r>
          </a:p>
          <a:p>
            <a:pPr algn="l">
              <a:defRPr sz="3600">
                <a:solidFill>
                  <a:srgbClr val="E32400"/>
                </a:solidFill>
              </a:defRPr>
            </a:pPr>
            <a:r>
              <a:t>(like the octatonic) is incomplete, fleeting, and ambiguous.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" grpId="3"/>
      <p:bldP build="whole" bldLvl="1" animBg="1" rev="0" advAuto="0" spid="288" grpId="4"/>
      <p:bldP build="whole" bldLvl="1" animBg="1" rev="0" advAuto="0" spid="289" grpId="5"/>
      <p:bldP build="whole" bldLvl="1" animBg="1" rev="0" advAuto="0" spid="287" grpId="1"/>
      <p:bldP build="whole" bldLvl="1" animBg="1" rev="0" advAuto="0" spid="287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17_Scales_in_Les_Collines.png" descr="17_Scales_in_Les_Collin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2764"/>
            <a:ext cx="8991600" cy="759767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“Collines” distinguished by the way the themes themselves articulate subsets…"/>
          <p:cNvSpPr txBox="1"/>
          <p:nvPr/>
        </p:nvSpPr>
        <p:spPr>
          <a:xfrm>
            <a:off x="1122" y="8261350"/>
            <a:ext cx="12992101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“Collines” distinguished by the way the themes themselves articulate subsets </a:t>
            </a:r>
          </a:p>
          <a:p>
            <a:pPr>
              <a:defRPr sz="2400"/>
            </a:pPr>
            <a:r>
              <a:t>shared by its maximally intersecting scales</a:t>
            </a:r>
          </a:p>
        </p:txBody>
      </p:sp>
      <p:sp>
        <p:nvSpPr>
          <p:cNvPr id="293" name="Theme y contains the six pitch classes common to B diatonic and F#  diatonic and appears in both scales"/>
          <p:cNvSpPr txBox="1"/>
          <p:nvPr/>
        </p:nvSpPr>
        <p:spPr>
          <a:xfrm>
            <a:off x="6122522" y="95138"/>
            <a:ext cx="5867401" cy="2184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002E7A"/>
                </a:solidFill>
              </a:defRPr>
            </a:pPr>
            <a:r>
              <a:t>Theme </a:t>
            </a:r>
            <a:r>
              <a:rPr i="1"/>
              <a:t>y</a:t>
            </a:r>
            <a:r>
              <a:t> contains the six pitch classes common to B diatonic and F#  diatonic and appears in both scales</a:t>
            </a:r>
          </a:p>
        </p:txBody>
      </p:sp>
      <p:sp>
        <p:nvSpPr>
          <p:cNvPr id="294" name="Theme ℬ contains the six pitch classes common to B diatonic and E diatonic, and again…"/>
          <p:cNvSpPr txBox="1"/>
          <p:nvPr/>
        </p:nvSpPr>
        <p:spPr>
          <a:xfrm>
            <a:off x="6172200" y="476250"/>
            <a:ext cx="7035800" cy="279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0042AA"/>
                </a:solidFill>
              </a:defRPr>
            </a:pPr>
            <a:r>
              <a:t>Theme ℬ contains the six pitch classes common to B diatonic and E diatonic, and again</a:t>
            </a:r>
          </a:p>
          <a:p>
            <a:pPr algn="l">
              <a:defRPr sz="3600">
                <a:solidFill>
                  <a:srgbClr val="0042AA"/>
                </a:solidFill>
              </a:defRPr>
            </a:pPr>
            <a:r>
              <a:t>appears within both scales.</a:t>
            </a:r>
          </a:p>
        </p:txBody>
      </p:sp>
      <p:sp>
        <p:nvSpPr>
          <p:cNvPr id="295" name="Theme a contains the five pitch classes common to the three scales in which it appears:…"/>
          <p:cNvSpPr txBox="1"/>
          <p:nvPr/>
        </p:nvSpPr>
        <p:spPr>
          <a:xfrm>
            <a:off x="6883400" y="2558938"/>
            <a:ext cx="6007100" cy="2705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0061FF"/>
                </a:solidFill>
              </a:defRPr>
            </a:pPr>
            <a:r>
              <a:t>Theme </a:t>
            </a:r>
            <a:r>
              <a:rPr i="1"/>
              <a:t>a</a:t>
            </a:r>
            <a:r>
              <a:t> contains the five pitch classes common to the three scales in which it appears: </a:t>
            </a:r>
          </a:p>
          <a:p>
            <a:pPr algn="l">
              <a:defRPr sz="3600">
                <a:solidFill>
                  <a:srgbClr val="0061FF"/>
                </a:solidFill>
              </a:defRPr>
            </a:pPr>
            <a:r>
              <a:t>B diatonic, E diatonic, and E acoustic.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" grpId="3"/>
      <p:bldP build="whole" bldLvl="1" animBg="1" rev="0" advAuto="0" spid="294" grpId="4"/>
      <p:bldP build="whole" bldLvl="1" animBg="1" rev="0" advAuto="0" spid="295" grpId="5"/>
      <p:bldP build="whole" bldLvl="1" animBg="1" rev="0" advAuto="0" spid="293" grpId="1"/>
      <p:bldP build="whole" bldLvl="1" animBg="1" rev="0" advAuto="0" spid="293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Le vent dans la pla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Le vent dans la plaine</a:t>
            </a:r>
          </a:p>
        </p:txBody>
      </p:sp>
      <p:sp>
        <p:nvSpPr>
          <p:cNvPr id="298" name="“Le vent dans la plaine,” begins with an ostinato pattern involving Bb–Cb with a simple four-note melody that may suggest pentatonic .…"/>
          <p:cNvSpPr txBox="1"/>
          <p:nvPr>
            <p:ph type="body" idx="1"/>
          </p:nvPr>
        </p:nvSpPr>
        <p:spPr>
          <a:xfrm>
            <a:off x="1270000" y="2603500"/>
            <a:ext cx="10464800" cy="5715000"/>
          </a:xfrm>
          <a:prstGeom prst="rect">
            <a:avLst/>
          </a:prstGeom>
        </p:spPr>
        <p:txBody>
          <a:bodyPr/>
          <a:lstStyle/>
          <a:p>
            <a:pPr lvl="1" marL="1088571" indent="-326571">
              <a:defRPr sz="2400"/>
            </a:pPr>
            <a:r>
              <a:t>“Le vent dans la plaine,” begins with an ostinato pattern involving Bb–Cb with a simple four-note melody that may suggest pentatonic . </a:t>
            </a:r>
          </a:p>
          <a:p>
            <a:pPr lvl="1" marL="1088571" indent="-326571">
              <a:defRPr sz="2400"/>
            </a:pPr>
            <a:r>
              <a:t>The mode is Bb Phrygian, although one can hear Eb natural minor.</a:t>
            </a:r>
          </a:p>
          <a:p>
            <a:pPr lvl="1" marL="1088571" indent="-326571">
              <a:defRPr sz="2400"/>
            </a:pPr>
            <a:r>
              <a:t>m. 5 shifts Eb to Ebb (the third mode of Gb harmonic major). </a:t>
            </a:r>
          </a:p>
          <a:p>
            <a:pPr lvl="1" marL="1088571" indent="-326571">
              <a:defRPr sz="2400"/>
            </a:pPr>
            <a:r>
              <a:t>the ostinato returns to Bb phrygian in m. 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18_summary_le_vents_dans_ja_plain.png" descr="18_summary_le_vents_dans_ja_pla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8200" y="0"/>
            <a:ext cx="8054494" cy="787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ummary of “Le vent dans la plaine”"/>
          <p:cNvSpPr txBox="1"/>
          <p:nvPr/>
        </p:nvSpPr>
        <p:spPr>
          <a:xfrm>
            <a:off x="2904064" y="8509000"/>
            <a:ext cx="675441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Summary of “Le vent dans la plaine”</a:t>
            </a:r>
          </a:p>
        </p:txBody>
      </p:sp>
      <p:pic>
        <p:nvPicPr>
          <p:cNvPr id="302" name="28_Le_vent_dans_la_plaine.mov" descr="28_Le_vent_dans_la_plaine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414000" y="77597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new theme: a series of descending 7th chords over parallel fifths in the bass"/>
          <p:cNvSpPr txBox="1"/>
          <p:nvPr/>
        </p:nvSpPr>
        <p:spPr>
          <a:xfrm>
            <a:off x="5652622" y="1517650"/>
            <a:ext cx="5168901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E32400"/>
                </a:solidFill>
              </a:defRPr>
            </a:lvl1pPr>
          </a:lstStyle>
          <a:p>
            <a:pPr/>
            <a:r>
              <a:t>new theme: a series of descending 7th chords over parallel fifths in the bass</a:t>
            </a:r>
          </a:p>
        </p:txBody>
      </p:sp>
      <p:sp>
        <p:nvSpPr>
          <p:cNvPr id="304" name="C♮ has replaced Cb, yielding Eb dorian (an extended dominant?)"/>
          <p:cNvSpPr txBox="1"/>
          <p:nvPr/>
        </p:nvSpPr>
        <p:spPr>
          <a:xfrm>
            <a:off x="6426200" y="3568700"/>
            <a:ext cx="516890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0042AA"/>
                </a:solidFill>
              </a:defRPr>
            </a:lvl1pPr>
          </a:lstStyle>
          <a:p>
            <a:pPr/>
            <a:r>
              <a:t>C♮ has replaced Cb, yielding Eb dorian (an extended dominant?) </a:t>
            </a:r>
          </a:p>
        </p:txBody>
      </p:sp>
      <p:sp>
        <p:nvSpPr>
          <p:cNvPr id="305" name="the ostinato reinstates Cb"/>
          <p:cNvSpPr txBox="1"/>
          <p:nvPr/>
        </p:nvSpPr>
        <p:spPr>
          <a:xfrm>
            <a:off x="1130300" y="3937000"/>
            <a:ext cx="51689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4F7A28"/>
                </a:solidFill>
              </a:defRPr>
            </a:lvl1pPr>
          </a:lstStyle>
          <a:p>
            <a:pPr/>
            <a:r>
              <a:t>the ostinato reinstates Cb</a:t>
            </a:r>
          </a:p>
        </p:txBody>
      </p:sp>
      <p:sp>
        <p:nvSpPr>
          <p:cNvPr id="306" name="Bb becomes Bbb  in m. 15; the seventh mode of the Cb acoustic scale?"/>
          <p:cNvSpPr txBox="1"/>
          <p:nvPr/>
        </p:nvSpPr>
        <p:spPr>
          <a:xfrm>
            <a:off x="5930900" y="5562600"/>
            <a:ext cx="516890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450E59"/>
                </a:solidFill>
              </a:defRPr>
            </a:lvl1pPr>
          </a:lstStyle>
          <a:p>
            <a:pPr/>
            <a:r>
              <a:t>Bb becomes Bbb  in m. 15; the seventh mode of the Cb acoustic scale?</a:t>
            </a:r>
          </a:p>
        </p:txBody>
      </p:sp>
      <p:sp>
        <p:nvSpPr>
          <p:cNvPr id="307" name="The pentatonic tune returns in an acoustic context"/>
          <p:cNvSpPr txBox="1"/>
          <p:nvPr/>
        </p:nvSpPr>
        <p:spPr>
          <a:xfrm>
            <a:off x="7747000" y="4470400"/>
            <a:ext cx="516890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D58400"/>
                </a:solidFill>
              </a:defRPr>
            </a:lvl1pPr>
          </a:lstStyle>
          <a:p>
            <a:pPr/>
            <a:r>
              <a:t>The pentatonic tune returns in an acoustic context</a:t>
            </a:r>
          </a:p>
        </p:txBody>
      </p:sp>
      <p:sp>
        <p:nvSpPr>
          <p:cNvPr id="308" name="original ostinato returns"/>
          <p:cNvSpPr txBox="1"/>
          <p:nvPr/>
        </p:nvSpPr>
        <p:spPr>
          <a:xfrm>
            <a:off x="1130300" y="7721600"/>
            <a:ext cx="51689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008CB4"/>
                </a:solidFill>
              </a:defRPr>
            </a:lvl1pPr>
          </a:lstStyle>
          <a:p>
            <a:pPr/>
            <a:r>
              <a:t>original ostinato returns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70998" fill="hold"/>
                                        <p:tgtEl>
                                          <p:spTgt spid="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31" fill="hold" display="0">
                  <p:stCondLst>
                    <p:cond delay="indefinite"/>
                  </p:stCondLst>
                </p:cTn>
                <p:tgtEl>
                  <p:spTgt spid="302"/>
                </p:tgtEl>
              </p:cMediaNode>
            </p:audio>
          </p:childTnLst>
        </p:cTn>
      </p:par>
    </p:tnLst>
    <p:bldLst>
      <p:bldP build="whole" bldLvl="1" animBg="1" rev="0" advAuto="0" spid="304" grpId="3"/>
      <p:bldP build="whole" bldLvl="1" animBg="1" rev="0" advAuto="0" spid="306" grpId="5"/>
      <p:bldP build="whole" bldLvl="1" animBg="1" rev="0" advAuto="0" spid="307" grpId="6"/>
      <p:bldP build="whole" bldLvl="1" animBg="1" rev="0" advAuto="0" spid="308" grpId="7"/>
      <p:bldP build="whole" bldLvl="1" animBg="1" rev="0" advAuto="0" spid="303" grpId="2"/>
      <p:bldP build="whole" bldLvl="1" animBg="1" rev="0" advAuto="0" spid="305" grpId="4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19_Le_vents_dans_ja_plain_12-26-small.png" descr="19_Le_vents_dans_ja_plain_12-26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100" y="1181100"/>
            <a:ext cx="12153900" cy="640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29_Le_vent_dans_la_plaine_19-26.mov" descr="29_Le_vent_dans_la_plaine_19-26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680700" y="81534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original ostinato"/>
          <p:cNvSpPr txBox="1"/>
          <p:nvPr/>
        </p:nvSpPr>
        <p:spPr>
          <a:xfrm>
            <a:off x="5905500" y="4737100"/>
            <a:ext cx="1183482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2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original ostinato</a:t>
            </a:r>
          </a:p>
        </p:txBody>
      </p:sp>
      <p:sp>
        <p:nvSpPr>
          <p:cNvPr id="313" name="the acoustic scale reappears"/>
          <p:cNvSpPr txBox="1"/>
          <p:nvPr/>
        </p:nvSpPr>
        <p:spPr>
          <a:xfrm>
            <a:off x="0" y="1765300"/>
            <a:ext cx="41783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38571A"/>
                </a:solidFill>
              </a:defRPr>
            </a:lvl1pPr>
          </a:lstStyle>
          <a:p>
            <a:pPr/>
            <a:r>
              <a:t>the acoustic scale reappears</a:t>
            </a:r>
          </a:p>
        </p:txBody>
      </p:sp>
      <p:sp>
        <p:nvSpPr>
          <p:cNvPr id="314" name="progression of maximally intersecting scales"/>
          <p:cNvSpPr txBox="1"/>
          <p:nvPr/>
        </p:nvSpPr>
        <p:spPr>
          <a:xfrm>
            <a:off x="3987800" y="952500"/>
            <a:ext cx="417830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0042AA"/>
                </a:solidFill>
              </a:defRPr>
            </a:lvl1pPr>
          </a:lstStyle>
          <a:p>
            <a:pPr/>
            <a:r>
              <a:t>progression of maximally intersecting scales</a:t>
            </a:r>
          </a:p>
        </p:txBody>
      </p:sp>
      <p:sp>
        <p:nvSpPr>
          <p:cNvPr id="315" name="white-note scale!"/>
          <p:cNvSpPr txBox="1"/>
          <p:nvPr/>
        </p:nvSpPr>
        <p:spPr>
          <a:xfrm>
            <a:off x="2959100" y="4508500"/>
            <a:ext cx="41783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E32400"/>
                </a:solidFill>
              </a:defRPr>
            </a:lvl1pPr>
          </a:lstStyle>
          <a:p>
            <a:pPr/>
            <a:r>
              <a:t>white-note scale!</a:t>
            </a:r>
          </a:p>
        </p:txBody>
      </p:sp>
      <p:pic>
        <p:nvPicPr>
          <p:cNvPr id="316" name="Oval" descr="Oval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59500" y="3365500"/>
            <a:ext cx="673101" cy="660401"/>
          </a:xfrm>
          <a:prstGeom prst="rect">
            <a:avLst/>
          </a:prstGeom>
        </p:spPr>
      </p:pic>
      <p:sp>
        <p:nvSpPr>
          <p:cNvPr id="318" name="maximal intersections:…"/>
          <p:cNvSpPr txBox="1"/>
          <p:nvPr/>
        </p:nvSpPr>
        <p:spPr>
          <a:xfrm>
            <a:off x="7696200" y="577850"/>
            <a:ext cx="4178300" cy="153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rgbClr val="C4BC00"/>
                </a:solidFill>
              </a:defRPr>
            </a:pPr>
            <a:r>
              <a:t>maximal intersections: </a:t>
            </a:r>
          </a:p>
          <a:p>
            <a:pPr>
              <a:defRPr sz="2400">
                <a:solidFill>
                  <a:srgbClr val="C4BC00"/>
                </a:solidFill>
              </a:defRPr>
            </a:pPr>
            <a:r>
              <a:t>inversion of Bb  phrygian→ </a:t>
            </a:r>
          </a:p>
          <a:p>
            <a:pPr>
              <a:defRPr sz="2400">
                <a:solidFill>
                  <a:srgbClr val="C4BC00"/>
                </a:solidFill>
              </a:defRPr>
            </a:pPr>
            <a:r>
              <a:t>Cb  acoustic→ </a:t>
            </a:r>
          </a:p>
          <a:p>
            <a:pPr>
              <a:defRPr sz="2400">
                <a:solidFill>
                  <a:srgbClr val="C4BC00"/>
                </a:solidFill>
              </a:defRPr>
            </a:pPr>
            <a:r>
              <a:t>Whole-Tone I</a:t>
            </a:r>
          </a:p>
        </p:txBody>
      </p:sp>
      <p:sp>
        <p:nvSpPr>
          <p:cNvPr id="319" name="more Dorian"/>
          <p:cNvSpPr txBox="1"/>
          <p:nvPr/>
        </p:nvSpPr>
        <p:spPr>
          <a:xfrm>
            <a:off x="8686800" y="4406900"/>
            <a:ext cx="41783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E32400"/>
                </a:solidFill>
              </a:defRPr>
            </a:lvl1pPr>
          </a:lstStyle>
          <a:p>
            <a:pPr/>
            <a:r>
              <a:t>more Dorian</a:t>
            </a:r>
          </a:p>
        </p:txBody>
      </p:sp>
      <p:pic>
        <p:nvPicPr>
          <p:cNvPr id="320" name="Oval" descr="Oval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3600" y="6464300"/>
            <a:ext cx="1181101" cy="812800"/>
          </a:xfrm>
          <a:prstGeom prst="rect">
            <a:avLst/>
          </a:prstGeom>
        </p:spPr>
      </p:pic>
      <p:sp>
        <p:nvSpPr>
          <p:cNvPr id="322" name="Dominant 9th chords?"/>
          <p:cNvSpPr txBox="1"/>
          <p:nvPr/>
        </p:nvSpPr>
        <p:spPr>
          <a:xfrm>
            <a:off x="533400" y="7505700"/>
            <a:ext cx="41783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61177C"/>
                </a:solidFill>
              </a:defRPr>
            </a:lvl1pPr>
          </a:lstStyle>
          <a:p>
            <a:pPr/>
            <a:r>
              <a:t>Dominant 9th chords?</a:t>
            </a:r>
          </a:p>
        </p:txBody>
      </p:sp>
      <p:sp>
        <p:nvSpPr>
          <p:cNvPr id="323" name="more Dorian"/>
          <p:cNvSpPr txBox="1"/>
          <p:nvPr/>
        </p:nvSpPr>
        <p:spPr>
          <a:xfrm>
            <a:off x="-4051300" y="9626600"/>
            <a:ext cx="41783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E32400"/>
                </a:solidFill>
              </a:defRPr>
            </a:lvl1pPr>
          </a:lstStyle>
          <a:p>
            <a:pPr/>
            <a:r>
              <a:t>more Dorian</a:t>
            </a:r>
          </a:p>
        </p:txBody>
      </p:sp>
      <p:sp>
        <p:nvSpPr>
          <p:cNvPr id="324" name="transposition by 1"/>
          <p:cNvSpPr txBox="1"/>
          <p:nvPr/>
        </p:nvSpPr>
        <p:spPr>
          <a:xfrm>
            <a:off x="3746500" y="6337300"/>
            <a:ext cx="41783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3A88FE"/>
                </a:solidFill>
              </a:defRPr>
            </a:lvl1pPr>
          </a:lstStyle>
          <a:p>
            <a:pPr/>
            <a:r>
              <a:t>transposition by 1</a:t>
            </a:r>
          </a:p>
        </p:txBody>
      </p:sp>
      <p:sp>
        <p:nvSpPr>
          <p:cNvPr id="325" name="Line"/>
          <p:cNvSpPr/>
          <p:nvPr/>
        </p:nvSpPr>
        <p:spPr>
          <a:xfrm>
            <a:off x="8140700" y="2273300"/>
            <a:ext cx="2247900" cy="2019300"/>
          </a:xfrm>
          <a:prstGeom prst="line">
            <a:avLst/>
          </a:prstGeom>
          <a:ln w="38100">
            <a:solidFill>
              <a:srgbClr val="FF4013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6" name="Line"/>
          <p:cNvSpPr/>
          <p:nvPr/>
        </p:nvSpPr>
        <p:spPr>
          <a:xfrm flipV="1">
            <a:off x="6502400" y="6832594"/>
            <a:ext cx="2222500" cy="25406"/>
          </a:xfrm>
          <a:prstGeom prst="line">
            <a:avLst/>
          </a:prstGeom>
          <a:ln w="38100">
            <a:solidFill>
              <a:srgbClr val="FF4013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9000" fill="hold"/>
                                        <p:tgtEl>
                                          <p:spTgt spid="3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50" fill="hold" display="0">
                  <p:stCondLst>
                    <p:cond delay="indefinite"/>
                  </p:stCondLst>
                </p:cTn>
                <p:tgtEl>
                  <p:spTgt spid="311"/>
                </p:tgtEl>
              </p:cMediaNode>
            </p:audio>
          </p:childTnLst>
        </p:cTn>
      </p:par>
    </p:tnLst>
    <p:bldLst>
      <p:bldP build="whole" bldLvl="1" animBg="1" rev="0" advAuto="0" spid="322" grpId="9"/>
      <p:bldP build="whole" bldLvl="1" animBg="1" rev="0" advAuto="0" spid="324" grpId="10"/>
      <p:bldP build="whole" bldLvl="1" animBg="1" rev="0" advAuto="0" spid="319" grpId="7"/>
      <p:bldP build="whole" bldLvl="1" animBg="1" rev="0" advAuto="0" spid="313" grpId="2"/>
      <p:bldP build="whole" bldLvl="1" animBg="1" rev="0" advAuto="0" spid="320" grpId="8"/>
      <p:bldP build="whole" bldLvl="1" animBg="1" rev="0" advAuto="0" spid="318" grpId="6"/>
      <p:bldP build="whole" bldLvl="1" animBg="1" rev="0" advAuto="0" spid="325" grpId="11"/>
      <p:bldP build="whole" bldLvl="1" animBg="1" rev="0" advAuto="0" spid="326" grpId="12"/>
      <p:bldP build="whole" bldLvl="1" animBg="1" rev="0" advAuto="0" spid="315" grpId="4"/>
      <p:bldP build="whole" bldLvl="1" animBg="1" rev="0" advAuto="0" spid="316" grpId="5"/>
      <p:bldP build="whole" bldLvl="1" animBg="1" rev="0" advAuto="0" spid="314" grpId="3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20_Scales_la_vent.png" descr="20_Scales_la_v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900" y="1155700"/>
            <a:ext cx="11303265" cy="6403327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As before, a central diatonic scale connected by maximally-smooth voice-leading to three 7-note scales"/>
          <p:cNvSpPr txBox="1"/>
          <p:nvPr/>
        </p:nvSpPr>
        <p:spPr>
          <a:xfrm>
            <a:off x="6032500" y="254000"/>
            <a:ext cx="4178300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38571A"/>
                </a:solidFill>
              </a:defRPr>
            </a:lvl1pPr>
          </a:lstStyle>
          <a:p>
            <a:pPr/>
            <a:r>
              <a:t>As before, a central diatonic scale connected by maximally-smooth voice-leading to three 7-note scales</a:t>
            </a:r>
          </a:p>
        </p:txBody>
      </p:sp>
      <p:sp>
        <p:nvSpPr>
          <p:cNvPr id="330" name="Yet the Cb  acoustic collection maximally intersects WT I, and WT I doesn’t maximally intersect Bb phrygian"/>
          <p:cNvSpPr txBox="1"/>
          <p:nvPr/>
        </p:nvSpPr>
        <p:spPr>
          <a:xfrm>
            <a:off x="2895600" y="4914900"/>
            <a:ext cx="4178300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B92D5D"/>
                </a:solidFill>
              </a:defRPr>
            </a:lvl1pPr>
          </a:lstStyle>
          <a:p>
            <a:pPr/>
            <a:r>
              <a:t>Yet the Cb  acoustic collection maximally intersects WT I, and WT I doesn’t maximally intersect Bb phrygian</a:t>
            </a:r>
          </a:p>
        </p:txBody>
      </p:sp>
      <p:sp>
        <p:nvSpPr>
          <p:cNvPr id="331" name="And this WT scale keeps intersecting new scales with no maximal intersection with Bb phrygian"/>
          <p:cNvSpPr txBox="1"/>
          <p:nvPr/>
        </p:nvSpPr>
        <p:spPr>
          <a:xfrm>
            <a:off x="3987800" y="6794500"/>
            <a:ext cx="47371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004D65"/>
                </a:solidFill>
              </a:defRPr>
            </a:lvl1pPr>
          </a:lstStyle>
          <a:p>
            <a:pPr/>
            <a:r>
              <a:t>And this WT scale keeps intersecting new scales with no maximal intersection with Bb phrygian</a:t>
            </a:r>
          </a:p>
        </p:txBody>
      </p:sp>
      <p:sp>
        <p:nvSpPr>
          <p:cNvPr id="332" name="And Eb dorian is itself associated with the other whole-tone scale"/>
          <p:cNvSpPr txBox="1"/>
          <p:nvPr/>
        </p:nvSpPr>
        <p:spPr>
          <a:xfrm>
            <a:off x="8356600" y="3384550"/>
            <a:ext cx="4737100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rgbClr val="D95000"/>
                </a:solidFill>
              </a:defRPr>
            </a:pPr>
            <a:r>
              <a:t>And Eb dorian is itself associated with the </a:t>
            </a:r>
            <a:r>
              <a:rPr i="1"/>
              <a:t>other</a:t>
            </a:r>
            <a:r>
              <a:t> whole-tone scale</a:t>
            </a:r>
          </a:p>
        </p:txBody>
      </p:sp>
      <p:sp>
        <p:nvSpPr>
          <p:cNvPr id="333" name="But they can be heard as an elided transposition of the earlier D dorian-G acoustic-Whole-Tone I progression"/>
          <p:cNvSpPr txBox="1"/>
          <p:nvPr/>
        </p:nvSpPr>
        <p:spPr>
          <a:xfrm>
            <a:off x="6692900" y="8324850"/>
            <a:ext cx="51816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785700"/>
                </a:solidFill>
              </a:defRPr>
            </a:lvl1pPr>
          </a:lstStyle>
          <a:p>
            <a:pPr/>
            <a:r>
              <a:t>But they can be heard as an elided transposition of the earlier D dorian-G acoustic-Whole-Tone I progression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9" grpId="1"/>
      <p:bldP build="whole" bldLvl="1" animBg="1" rev="0" advAuto="0" spid="331" grpId="3"/>
      <p:bldP build="whole" bldLvl="1" animBg="1" rev="0" advAuto="0" spid="330" grpId="2"/>
      <p:bldP build="whole" bldLvl="1" animBg="1" rev="0" advAuto="0" spid="332" grpId="4"/>
      <p:bldP build="whole" bldLvl="1" animBg="1" rev="0" advAuto="0" spid="333" grpId="5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L’Isle Joyeu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i="1" sz="4800"/>
            </a:lvl1pPr>
          </a:lstStyle>
          <a:p>
            <a:pPr/>
            <a:r>
              <a:t>L’Isle Joyeuse</a:t>
            </a:r>
          </a:p>
        </p:txBody>
      </p:sp>
      <p:sp>
        <p:nvSpPr>
          <p:cNvPr id="336" name="L’Isle Joyeuse uses only the four locally diatonic scal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1" marL="1088571" indent="-326571">
              <a:defRPr sz="2400"/>
            </a:pPr>
            <a:r>
              <a:rPr i="1"/>
              <a:t>L’Isle Joyeuse</a:t>
            </a:r>
            <a:r>
              <a:t> uses only the four locally diatonic scales</a:t>
            </a:r>
          </a:p>
          <a:p>
            <a:pPr lvl="1" marL="1088571" indent="-326571">
              <a:defRPr sz="2400"/>
            </a:pPr>
            <a:r>
              <a:t>the central collection in </a:t>
            </a:r>
            <a:r>
              <a:rPr i="1"/>
              <a:t>L’Isle Joyeuse</a:t>
            </a:r>
            <a:r>
              <a:t> is an acoustic scale</a:t>
            </a:r>
          </a:p>
          <a:p>
            <a:pPr lvl="1" marL="1088571" indent="-326571">
              <a:defRPr sz="2400"/>
            </a:pPr>
            <a:r>
              <a:t>it makes greater use of cardinality-changing shifts of scale</a:t>
            </a:r>
          </a:p>
          <a:p>
            <a:pPr lvl="1" marL="1088571" indent="-326571">
              <a:defRPr sz="2400"/>
            </a:pPr>
            <a:r>
              <a:t>Thus a greater structural integration of whole-tone and octatonic collections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rminological Preliminar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100"/>
            </a:lvl1pPr>
          </a:lstStyle>
          <a:p>
            <a:pPr/>
            <a:r>
              <a:t>Terminological Preliminaries</a:t>
            </a:r>
          </a:p>
        </p:txBody>
      </p:sp>
      <p:sp>
        <p:nvSpPr>
          <p:cNvPr id="149" name="“chromatic distance” and “scalar distance”:…"/>
          <p:cNvSpPr txBox="1"/>
          <p:nvPr>
            <p:ph type="body" idx="1"/>
          </p:nvPr>
        </p:nvSpPr>
        <p:spPr>
          <a:xfrm>
            <a:off x="1270000" y="2768600"/>
            <a:ext cx="10464800" cy="7073900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“</a:t>
            </a:r>
            <a:r>
              <a:rPr b="1"/>
              <a:t>chromatic</a:t>
            </a:r>
            <a:r>
              <a:t> </a:t>
            </a:r>
            <a:r>
              <a:rPr b="1"/>
              <a:t>distance</a:t>
            </a:r>
            <a:r>
              <a:t>” and “</a:t>
            </a:r>
            <a:r>
              <a:rPr b="1"/>
              <a:t>scalar distance</a:t>
            </a:r>
            <a:r>
              <a:t>”:  </a:t>
            </a:r>
          </a:p>
          <a:p>
            <a:pPr lvl="1">
              <a:defRPr sz="2400"/>
            </a:pPr>
            <a:r>
              <a:t>ascending registral ordering of all  the pitches belonging to all  the pitch classes in the set (cyclic).</a:t>
            </a:r>
          </a:p>
          <a:p>
            <a:pPr>
              <a:defRPr sz="2400"/>
            </a:pPr>
            <a:r>
              <a:t>The </a:t>
            </a:r>
            <a:r>
              <a:rPr b="1"/>
              <a:t>scalar interva</a:t>
            </a:r>
            <a:r>
              <a:t>l  from pc  </a:t>
            </a:r>
            <a:r>
              <a:rPr i="1"/>
              <a:t>a</a:t>
            </a:r>
            <a:r>
              <a:t>  to pc </a:t>
            </a:r>
            <a:r>
              <a:rPr i="1"/>
              <a:t>b</a:t>
            </a:r>
            <a:r>
              <a:t>  is one ascending scale step  if </a:t>
            </a:r>
            <a:r>
              <a:rPr i="1"/>
              <a:t>a</a:t>
            </a:r>
            <a:r>
              <a:t>  immediately  precedes </a:t>
            </a:r>
            <a:r>
              <a:rPr i="1"/>
              <a:t>b</a:t>
            </a:r>
            <a:r>
              <a:t>  in the circular ordering;</a:t>
            </a:r>
          </a:p>
          <a:p>
            <a:pPr lvl="1">
              <a:defRPr sz="2400"/>
            </a:pPr>
            <a:r>
              <a:t>two ascending scale steps  if </a:t>
            </a:r>
            <a:r>
              <a:rPr i="1"/>
              <a:t>a</a:t>
            </a:r>
            <a:r>
              <a:t> immediately precedes a note that immediately precedes </a:t>
            </a:r>
            <a:r>
              <a:rPr i="1"/>
              <a:t>b</a:t>
            </a:r>
            <a:r>
              <a:t>,  and so on.</a:t>
            </a:r>
          </a:p>
          <a:p>
            <a:pPr>
              <a:defRPr sz="2400"/>
            </a:pPr>
            <a:r>
              <a:t>“the </a:t>
            </a:r>
            <a:r>
              <a:rPr b="1"/>
              <a:t>set S</a:t>
            </a:r>
            <a:r>
              <a:t>” (or “the collection S”) refers to an unordered collection of pitch classes</a:t>
            </a:r>
          </a:p>
          <a:p>
            <a:pPr>
              <a:defRPr sz="2400"/>
            </a:pPr>
            <a:r>
              <a:t>“the </a:t>
            </a:r>
            <a:r>
              <a:rPr b="1"/>
              <a:t>scale S</a:t>
            </a:r>
            <a:r>
              <a:t>” is the unique circular ordering of those pitch classes “</a:t>
            </a:r>
          </a:p>
          <a:p>
            <a:pPr>
              <a:defRPr sz="2400"/>
            </a:pPr>
            <a:r>
              <a:rPr b="1"/>
              <a:t>scale class</a:t>
            </a:r>
            <a:r>
              <a:t>” and “</a:t>
            </a:r>
            <a:r>
              <a:rPr b="1"/>
              <a:t>scale type</a:t>
            </a:r>
            <a:r>
              <a:t>” refer to classes of scales whose associated sets are related by transposition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21_Tonic_region_Lisle_Joyeuse.png" descr="21_Tonic_region_Lisle_Joyeus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1800" y="139700"/>
            <a:ext cx="6858000" cy="8551889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Tonic region in “L’isle joyeuse”"/>
          <p:cNvSpPr txBox="1"/>
          <p:nvPr/>
        </p:nvSpPr>
        <p:spPr>
          <a:xfrm>
            <a:off x="4853564" y="9061450"/>
            <a:ext cx="3846017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Tonic region in “L’isle joyeuse”</a:t>
            </a:r>
          </a:p>
        </p:txBody>
      </p:sp>
      <p:pic>
        <p:nvPicPr>
          <p:cNvPr id="340" name="tonic_region_LIsle.mov" descr="tonic_region_LIsle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43000" y="8445500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Three sections:…"/>
          <p:cNvSpPr txBox="1"/>
          <p:nvPr/>
        </p:nvSpPr>
        <p:spPr>
          <a:xfrm>
            <a:off x="102722" y="901700"/>
            <a:ext cx="3263901" cy="374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002E7A"/>
                </a:solidFill>
              </a:defRPr>
            </a:pPr>
            <a:r>
              <a:t>Three sections:</a:t>
            </a:r>
          </a:p>
          <a:p>
            <a:pPr>
              <a:defRPr sz="3600">
                <a:solidFill>
                  <a:srgbClr val="002E7A"/>
                </a:solidFill>
              </a:defRPr>
            </a:pPr>
            <a:r>
              <a:t>1–51;</a:t>
            </a:r>
          </a:p>
          <a:p>
            <a:pPr>
              <a:defRPr sz="3600">
                <a:solidFill>
                  <a:srgbClr val="002E7A"/>
                </a:solidFill>
              </a:defRPr>
            </a:pPr>
            <a:r>
              <a:t>52–159;</a:t>
            </a:r>
          </a:p>
          <a:p>
            <a:pPr>
              <a:defRPr sz="3600">
                <a:solidFill>
                  <a:srgbClr val="002E7A"/>
                </a:solidFill>
              </a:defRPr>
            </a:pPr>
            <a:r>
              <a:t>160–</a:t>
            </a:r>
          </a:p>
          <a:p>
            <a:pPr>
              <a:defRPr sz="3600">
                <a:solidFill>
                  <a:srgbClr val="002E7A"/>
                </a:solidFill>
              </a:defRPr>
            </a:pPr>
          </a:p>
          <a:p>
            <a:pPr>
              <a:defRPr sz="3600">
                <a:solidFill>
                  <a:srgbClr val="002E7A"/>
                </a:solidFill>
              </a:defRPr>
            </a:pPr>
            <a:r>
              <a:t>WT divides </a:t>
            </a:r>
          </a:p>
          <a:p>
            <a:pPr>
              <a:defRPr sz="3600">
                <a:solidFill>
                  <a:srgbClr val="002E7A"/>
                </a:solidFill>
              </a:defRPr>
            </a:pPr>
            <a:r>
              <a:t>I and II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37001" fill="hold"/>
                                        <p:tgtEl>
                                          <p:spTgt spid="3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22_Scales_Lisle_Joyeuse_1-35.png" descr="22_Scales_Lisle_Joyeuse_1-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6400" y="723900"/>
            <a:ext cx="7874000" cy="7118260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cales in “L’isle joyeuse,”"/>
          <p:cNvSpPr txBox="1"/>
          <p:nvPr/>
        </p:nvSpPr>
        <p:spPr>
          <a:xfrm>
            <a:off x="5226750" y="9061450"/>
            <a:ext cx="3099644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Scales in “L’isle joyeuse,”</a:t>
            </a:r>
          </a:p>
        </p:txBody>
      </p:sp>
      <p:sp>
        <p:nvSpPr>
          <p:cNvPr id="345" name="squares = scales…"/>
          <p:cNvSpPr txBox="1"/>
          <p:nvPr/>
        </p:nvSpPr>
        <p:spPr>
          <a:xfrm>
            <a:off x="559922" y="1079500"/>
            <a:ext cx="3263901" cy="270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002E7A"/>
                </a:solidFill>
              </a:defRPr>
            </a:pPr>
            <a:r>
              <a:t>squares = scales</a:t>
            </a:r>
          </a:p>
          <a:p>
            <a:pPr algn="l">
              <a:defRPr sz="3600">
                <a:solidFill>
                  <a:srgbClr val="002E7A"/>
                </a:solidFill>
              </a:defRPr>
            </a:pPr>
            <a:r>
              <a:t>ovals = m. #</a:t>
            </a:r>
          </a:p>
          <a:p>
            <a:pPr algn="l">
              <a:defRPr sz="3600">
                <a:solidFill>
                  <a:srgbClr val="002E7A"/>
                </a:solidFill>
              </a:defRPr>
            </a:pPr>
            <a:r>
              <a:t>curved lines =</a:t>
            </a:r>
          </a:p>
          <a:p>
            <a:pPr algn="l">
              <a:defRPr sz="3600">
                <a:solidFill>
                  <a:srgbClr val="002E7A"/>
                </a:solidFill>
              </a:defRPr>
            </a:pPr>
            <a:r>
              <a:t>maximal intersections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23_parallel_triads_Lisle_Joyeuse.png" descr="23_parallel_triads_Lisle_Joyeus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6800" y="774700"/>
            <a:ext cx="9171823" cy="7010400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Parallel triads in “L’isle joyeuse,”"/>
          <p:cNvSpPr txBox="1"/>
          <p:nvPr/>
        </p:nvSpPr>
        <p:spPr>
          <a:xfrm>
            <a:off x="4598720" y="8566150"/>
            <a:ext cx="4025504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Parallel triads in “L’isle joyeuse,”</a:t>
            </a:r>
          </a:p>
        </p:txBody>
      </p:sp>
      <p:sp>
        <p:nvSpPr>
          <p:cNvPr id="349" name="a) a reduction of measures 36–51…"/>
          <p:cNvSpPr txBox="1"/>
          <p:nvPr/>
        </p:nvSpPr>
        <p:spPr>
          <a:xfrm>
            <a:off x="991722" y="2038350"/>
            <a:ext cx="12992101" cy="635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E63B7A"/>
                </a:solidFill>
              </a:defRPr>
            </a:pPr>
            <a:r>
              <a:t>a) a reduction of measures 36–51</a:t>
            </a:r>
          </a:p>
          <a:p>
            <a:pPr algn="l">
              <a:defRPr sz="3600">
                <a:solidFill>
                  <a:srgbClr val="E63B7A"/>
                </a:solidFill>
              </a:defRPr>
            </a:pPr>
          </a:p>
          <a:p>
            <a:pPr algn="l">
              <a:defRPr sz="3600">
                <a:solidFill>
                  <a:srgbClr val="E63B7A"/>
                </a:solidFill>
              </a:defRPr>
            </a:pPr>
          </a:p>
          <a:p>
            <a:pPr algn="l">
              <a:defRPr sz="3600">
                <a:solidFill>
                  <a:srgbClr val="E63B7A"/>
                </a:solidFill>
              </a:defRPr>
            </a:pPr>
          </a:p>
          <a:p>
            <a:pPr algn="l">
              <a:defRPr sz="3600">
                <a:solidFill>
                  <a:srgbClr val="E63B7A"/>
                </a:solidFill>
              </a:defRPr>
            </a:pPr>
          </a:p>
          <a:p>
            <a:pPr algn="l">
              <a:defRPr sz="3600">
                <a:solidFill>
                  <a:srgbClr val="E63B7A"/>
                </a:solidFill>
              </a:defRPr>
            </a:pPr>
          </a:p>
          <a:p>
            <a:pPr algn="l">
              <a:defRPr sz="3600">
                <a:solidFill>
                  <a:srgbClr val="E63B7A"/>
                </a:solidFill>
              </a:defRPr>
            </a:pPr>
            <a:r>
              <a:t>b) diatonic and pentatonic triads</a:t>
            </a:r>
          </a:p>
          <a:p>
            <a:pPr algn="l">
              <a:defRPr sz="3600">
                <a:solidFill>
                  <a:srgbClr val="E63B7A"/>
                </a:solidFill>
              </a:defRPr>
            </a:pPr>
          </a:p>
          <a:p>
            <a:pPr algn="l">
              <a:defRPr sz="3600">
                <a:solidFill>
                  <a:srgbClr val="E63B7A"/>
                </a:solidFill>
              </a:defRPr>
            </a:pPr>
          </a:p>
          <a:p>
            <a:pPr algn="l">
              <a:defRPr sz="3600">
                <a:solidFill>
                  <a:srgbClr val="E63B7A"/>
                </a:solidFill>
              </a:defRPr>
            </a:pPr>
          </a:p>
          <a:p>
            <a:pPr algn="l">
              <a:defRPr sz="3600">
                <a:solidFill>
                  <a:srgbClr val="E63B7A"/>
                </a:solidFill>
              </a:defRPr>
            </a:pPr>
          </a:p>
          <a:p>
            <a:pPr algn="l">
              <a:defRPr sz="3600">
                <a:solidFill>
                  <a:srgbClr val="E63B7A"/>
                </a:solidFill>
              </a:defRPr>
            </a:pPr>
            <a:r>
              <a:t>c) mm. 36–43 as composed of parallel chords in two scales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9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24_Networks_Lisle_Joyeuse.png" descr="24_Networks_Lisle_Joyeus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4700" y="-127000"/>
            <a:ext cx="6019800" cy="9642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25_Dom-tonic_Lisle_Joyeuse-small.png" descr="25_Dom-tonic_Lisle_Joyeuse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0" y="1714500"/>
            <a:ext cx="11977717" cy="520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LISle_mm_99-159.mov" descr="LISle_mm_99-159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89000" y="77216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17001" fill="hold"/>
                                        <p:tgtEl>
                                          <p:spTgt spid="3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26_Scales_Lisle_Joyeuse_160-255.png" descr="26_Scales_Lisle_Joyeuse_160-2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0700" y="254000"/>
            <a:ext cx="9418276" cy="781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27_LIsle Joyeuse_196–223-small.png" descr="27_LIsle Joyeuse_196–223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2603500"/>
            <a:ext cx="11927945" cy="4533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LISle_mm_196-223.mov" descr="LISle_mm_196-223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251200" y="792480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2999" fill="hold"/>
                                        <p:tgtEl>
                                          <p:spTgt spid="3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9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loches à travers les feuil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Cloches à travers les feuilles</a:t>
            </a:r>
          </a:p>
        </p:txBody>
      </p:sp>
      <p:sp>
        <p:nvSpPr>
          <p:cNvPr id="362" name="More tenuous scale presentations…"/>
          <p:cNvSpPr txBox="1"/>
          <p:nvPr>
            <p:ph type="body" idx="1"/>
          </p:nvPr>
        </p:nvSpPr>
        <p:spPr>
          <a:xfrm>
            <a:off x="1435100" y="660400"/>
            <a:ext cx="10464800" cy="5715000"/>
          </a:xfrm>
          <a:prstGeom prst="rect">
            <a:avLst/>
          </a:prstGeom>
        </p:spPr>
        <p:txBody>
          <a:bodyPr/>
          <a:lstStyle/>
          <a:p>
            <a:pPr lvl="1" marL="1088571" indent="-326571">
              <a:defRPr sz="2400"/>
            </a:pPr>
            <a:r>
              <a:t>More tenuous scale presentations</a:t>
            </a:r>
          </a:p>
          <a:p>
            <a:pPr lvl="1" marL="1088571" indent="-326571">
              <a:defRPr sz="2400"/>
            </a:pPr>
            <a:r>
              <a:t>maximally intersecting scales play a role at four places two local, and two of which connect distant passages of music.</a:t>
            </a:r>
          </a:p>
          <a:p>
            <a:pPr lvl="1" marL="1088571" indent="-326571">
              <a:defRPr sz="2400"/>
            </a:pPr>
            <a:r>
              <a:t>Gamelan influence?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28_Thematic-harmonic_summary_Cloches-small.png" descr="28_Thematic-harmonic_summary_Cloches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558800"/>
            <a:ext cx="11281941" cy="795020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Thematic harmonic summary “Cloches à travers les feuilles”"/>
          <p:cNvSpPr txBox="1"/>
          <p:nvPr/>
        </p:nvSpPr>
        <p:spPr>
          <a:xfrm>
            <a:off x="3013230" y="9061450"/>
            <a:ext cx="7526685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Thematic harmonic summary “Cloches à travers les feuilles”</a:t>
            </a:r>
          </a:p>
        </p:txBody>
      </p:sp>
      <p:pic>
        <p:nvPicPr>
          <p:cNvPr id="366" name="Debussy_Images_2_ClochesATraversLesFeuilles.mov" descr="Debussy_Images_2_ClochesATraversLesFeuilles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24000" y="8877300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28_Thematic-harmonic_summary_Cloches2-small.png" descr="28_Thematic-harmonic_summary_Cloches2-smal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43000" y="431800"/>
            <a:ext cx="11281941" cy="7892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72991" fill="hold"/>
                                        <p:tgtEl>
                                          <p:spTgt spid="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366"/>
                </p:tgtEl>
              </p:cMediaNode>
            </p:audio>
          </p:childTnLst>
        </p:cTn>
      </p:par>
    </p:tnLst>
    <p:bldLst>
      <p:bldP build="whole" bldLvl="1" animBg="1" rev="0" advAuto="0" spid="364" grpId="2"/>
      <p:bldP build="whole" bldLvl="1" animBg="1" rev="0" advAuto="0" spid="367" grpId="3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29_Scales_in_Cloches.png" descr="29_Scales_in_Cloch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8200" y="558800"/>
            <a:ext cx="9352584" cy="7950200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cale relations in “Cloches à travers les feuilles”"/>
          <p:cNvSpPr txBox="1"/>
          <p:nvPr/>
        </p:nvSpPr>
        <p:spPr>
          <a:xfrm>
            <a:off x="3784531" y="9061450"/>
            <a:ext cx="5984083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Scale relations in “Cloches à travers les feuilles”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he term “mode” will be used to describe a scale in which a pitch class has been singled out as having priority over the others.…"/>
          <p:cNvSpPr txBox="1"/>
          <p:nvPr>
            <p:ph type="body" idx="1"/>
          </p:nvPr>
        </p:nvSpPr>
        <p:spPr>
          <a:xfrm>
            <a:off x="1270000" y="431800"/>
            <a:ext cx="10464800" cy="8196858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The term “</a:t>
            </a:r>
            <a:r>
              <a:rPr b="1"/>
              <a:t>mode</a:t>
            </a:r>
            <a:r>
              <a:t>” will be used to describe a scale in which </a:t>
            </a:r>
            <a:r>
              <a:rPr>
                <a:solidFill>
                  <a:schemeClr val="accent5"/>
                </a:solidFill>
              </a:rPr>
              <a:t>a pitch class</a:t>
            </a:r>
            <a:r>
              <a:t> has been singled out as having </a:t>
            </a:r>
            <a:r>
              <a:rPr>
                <a:solidFill>
                  <a:schemeClr val="accent5"/>
                </a:solidFill>
              </a:rPr>
              <a:t>priority</a:t>
            </a:r>
            <a:r>
              <a:t> over the others.</a:t>
            </a:r>
          </a:p>
          <a:p>
            <a:pPr>
              <a:defRPr sz="2400"/>
            </a:pPr>
            <a:r>
              <a:t>Collections used: </a:t>
            </a:r>
          </a:p>
          <a:p>
            <a:pPr lvl="1">
              <a:defRPr sz="2400"/>
            </a:pPr>
            <a:r>
              <a:t>Diatonic, 2-2-1-2-2-2-1</a:t>
            </a:r>
          </a:p>
          <a:p>
            <a:pPr lvl="1">
              <a:defRPr sz="2400"/>
            </a:pPr>
            <a:r>
              <a:t>Acoustic, 2-2-2-1-2-1-2</a:t>
            </a:r>
          </a:p>
          <a:p>
            <a:pPr lvl="1">
              <a:defRPr sz="2400"/>
            </a:pPr>
            <a:r>
              <a:t>Harmonic minor, 2-1-2-2-1-3</a:t>
            </a:r>
          </a:p>
          <a:p>
            <a:pPr lvl="1">
              <a:defRPr sz="2400"/>
            </a:pPr>
            <a:r>
              <a:t>Harmonic major, 2-</a:t>
            </a:r>
            <a:r>
              <a:rPr>
                <a:solidFill>
                  <a:schemeClr val="accent5"/>
                </a:solidFill>
              </a:rPr>
              <a:t>2</a:t>
            </a:r>
            <a:r>
              <a:t>-1-2-1-3</a:t>
            </a:r>
          </a:p>
          <a:p>
            <a:pPr lvl="1">
              <a:defRPr sz="2400"/>
            </a:pPr>
            <a:r>
              <a:t>Pentatonic, 2-2-3-2-3</a:t>
            </a:r>
          </a:p>
          <a:p>
            <a:pPr lvl="1">
              <a:defRPr sz="2400"/>
            </a:pPr>
            <a:r>
              <a:t>Wholetone 1 and II, 2-2-2-2-2 (we will use WT0 and 1, or even/odd)</a:t>
            </a:r>
          </a:p>
          <a:p>
            <a:pPr lvl="1">
              <a:defRPr sz="2400"/>
            </a:pPr>
            <a:r>
              <a:t>Octatonic I, II, III, 1-2-1-2-1-2-1-2 (we will use OCT</a:t>
            </a:r>
            <a:r>
              <a:rPr sz="1300"/>
              <a:t>0,1, </a:t>
            </a:r>
            <a:r>
              <a:t>OCT</a:t>
            </a:r>
            <a:r>
              <a:rPr sz="1300"/>
              <a:t>1,2,</a:t>
            </a:r>
            <a:r>
              <a:t> OCT</a:t>
            </a:r>
            <a:r>
              <a:rPr sz="1300"/>
              <a:t>2,3</a:t>
            </a:r>
            <a:r>
              <a:t>)</a:t>
            </a:r>
          </a:p>
          <a:p>
            <a:pPr lvl="1">
              <a:defRPr sz="2400"/>
            </a:pPr>
            <a:r>
              <a:t>Hexatonic I, II, III, IV 1-3-1-3-1-3 (we will use HEX</a:t>
            </a:r>
            <a:r>
              <a:rPr sz="1300"/>
              <a:t>0,1, </a:t>
            </a:r>
            <a:r>
              <a:t>HEX</a:t>
            </a:r>
            <a:r>
              <a:rPr sz="1300"/>
              <a:t>1,2,</a:t>
            </a:r>
            <a:r>
              <a:t> HEX</a:t>
            </a:r>
            <a:r>
              <a:rPr sz="1300"/>
              <a:t>2,3, </a:t>
            </a:r>
            <a:r>
              <a:t>HEX</a:t>
            </a:r>
            <a:r>
              <a:rPr sz="1300"/>
              <a:t>3,4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hree Scalar Constraint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/>
            <a:r>
              <a:t>Three Scalar Constraints:</a:t>
            </a:r>
          </a:p>
        </p:txBody>
      </p:sp>
      <p:sp>
        <p:nvSpPr>
          <p:cNvPr id="154" name="DS (“Diatonic Seconds”): If the scalar interval between two notes is one ascending step, then the chromatic interval between them is either one or two ascending semiton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DS (“Diatonic Seconds”): If the scalar interval between two notes is one ascending step, then the chromatic interval between them is either one or two ascending semitones</a:t>
            </a:r>
          </a:p>
          <a:p>
            <a:pPr>
              <a:defRPr sz="2400"/>
            </a:pPr>
            <a:r>
              <a:t>NCS (“No Consecutive Semitones”): If the chromatic interval between any two notes is two ascending semitones, then the scalar interval between them is one ascending step; thus, a scale cannot contain successive one-semitone steps</a:t>
            </a:r>
          </a:p>
          <a:p>
            <a:pPr>
              <a:defRPr sz="2400"/>
            </a:pPr>
            <a:r>
              <a:t>DT (“Diatonic Thirds”): If the scalar interval between any two notes is two ascending steps, then the chromatic interval between them is three or four ascending semitones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3_scalar_constraints.png" descr="3_scalar_constraint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4091" y="596900"/>
            <a:ext cx="6673826" cy="7010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hree scalar constraints: DS, NCS, DT"/>
          <p:cNvSpPr txBox="1"/>
          <p:nvPr/>
        </p:nvSpPr>
        <p:spPr>
          <a:xfrm>
            <a:off x="1845109" y="8331200"/>
            <a:ext cx="8211927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three scalar constraints: DS, NCS, DT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ocally Diatonic Sca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/>
            <a:r>
              <a:t> Locally Diatonic Scales</a:t>
            </a:r>
          </a:p>
        </p:txBody>
      </p:sp>
      <p:sp>
        <p:nvSpPr>
          <p:cNvPr id="160" name="DS is inherited by superse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 DS is inherited by supersets</a:t>
            </a:r>
          </a:p>
          <a:p>
            <a:pPr lvl="1">
              <a:defRPr sz="2400"/>
            </a:pPr>
            <a:r>
              <a:t> DS scales are thus supersets of the minimal DS scales</a:t>
            </a:r>
          </a:p>
          <a:p>
            <a:pPr>
              <a:defRPr sz="2400"/>
            </a:pPr>
            <a:r>
              <a:t> These scales belong to just four types: diatonic, octatonic, whole-tone, and acoustic</a:t>
            </a:r>
          </a:p>
          <a:p>
            <a:pPr>
              <a:defRPr sz="2400"/>
            </a:pPr>
            <a:r>
              <a:t> These scales are “locally diatonic” within a three-note span:  any three consecutive notes of one of these scales will be enharmonically equivalent to some three-note span of some diatonic scale</a:t>
            </a:r>
          </a:p>
          <a:p>
            <a:pPr>
              <a:defRPr sz="2400"/>
            </a:pPr>
            <a:r>
              <a:t> The NCS constraint is inherited by subsets; all sets satisfying the NCS constraint are subsets of the maximal NCS sets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ressing scales (as collection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/>
            <a:r>
              <a:t> Pressing scales (as collections)</a:t>
            </a:r>
          </a:p>
        </p:txBody>
      </p:sp>
      <p:sp>
        <p:nvSpPr>
          <p:cNvPr id="163" name="Acoustic (7-34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Acoustic (7-34)</a:t>
            </a:r>
          </a:p>
          <a:p>
            <a:pPr>
              <a:defRPr sz="2400"/>
            </a:pPr>
            <a:r>
              <a:t>Diatonic (7-25)</a:t>
            </a:r>
          </a:p>
          <a:p>
            <a:pPr>
              <a:defRPr sz="2400"/>
            </a:pPr>
            <a:r>
              <a:t>Octatonic (8-28)</a:t>
            </a:r>
          </a:p>
          <a:p>
            <a:pPr>
              <a:defRPr sz="2400"/>
            </a:pPr>
            <a:r>
              <a:t>Whole-tone (6-35)</a:t>
            </a:r>
          </a:p>
          <a:p>
            <a:pPr>
              <a:defRPr sz="2400"/>
            </a:pPr>
            <a:r>
              <a:t>harmonic minor (7-32A)</a:t>
            </a:r>
          </a:p>
          <a:p>
            <a:pPr>
              <a:defRPr sz="2400"/>
            </a:pPr>
            <a:r>
              <a:t>harmonic major (7-32B)</a:t>
            </a:r>
          </a:p>
          <a:p>
            <a:pPr>
              <a:defRPr sz="2400"/>
            </a:pPr>
            <a:r>
              <a:t>Hexatonic (6-20)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